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1F7_DA88E7FF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modernComment_32A_4B91581F.xml" ContentType="application/vnd.ms-powerpoint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31"/>
  </p:notesMasterIdLst>
  <p:handoutMasterIdLst>
    <p:handoutMasterId r:id="rId32"/>
  </p:handoutMasterIdLst>
  <p:sldIdLst>
    <p:sldId id="503" r:id="rId2"/>
    <p:sldId id="276" r:id="rId3"/>
    <p:sldId id="353" r:id="rId4"/>
    <p:sldId id="497" r:id="rId5"/>
    <p:sldId id="783" r:id="rId6"/>
    <p:sldId id="797" r:id="rId7"/>
    <p:sldId id="798" r:id="rId8"/>
    <p:sldId id="804" r:id="rId9"/>
    <p:sldId id="762" r:id="rId10"/>
    <p:sldId id="610" r:id="rId11"/>
    <p:sldId id="812" r:id="rId12"/>
    <p:sldId id="813" r:id="rId13"/>
    <p:sldId id="814" r:id="rId14"/>
    <p:sldId id="616" r:id="rId15"/>
    <p:sldId id="802" r:id="rId16"/>
    <p:sldId id="810" r:id="rId17"/>
    <p:sldId id="803" r:id="rId18"/>
    <p:sldId id="654" r:id="rId19"/>
    <p:sldId id="815" r:id="rId20"/>
    <p:sldId id="819" r:id="rId21"/>
    <p:sldId id="822" r:id="rId22"/>
    <p:sldId id="818" r:id="rId23"/>
    <p:sldId id="817" r:id="rId24"/>
    <p:sldId id="821" r:id="rId25"/>
    <p:sldId id="820" r:id="rId26"/>
    <p:sldId id="823" r:id="rId27"/>
    <p:sldId id="633" r:id="rId28"/>
    <p:sldId id="504" r:id="rId29"/>
    <p:sldId id="5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ъведение" id="{A0C7653D-1924-4F56-9E27-AA2B21F1DA92}">
          <p14:sldIdLst>
            <p14:sldId id="503"/>
            <p14:sldId id="276"/>
          </p14:sldIdLst>
        </p14:section>
        <p14:section name="Планиране на уеб сайт" id="{66DCFE1F-60FD-44F2-BE82-706DDBC14898}">
          <p14:sldIdLst>
            <p14:sldId id="353"/>
            <p14:sldId id="497"/>
            <p14:sldId id="783"/>
            <p14:sldId id="797"/>
            <p14:sldId id="798"/>
            <p14:sldId id="804"/>
            <p14:sldId id="762"/>
          </p14:sldIdLst>
        </p14:section>
        <p14:section name="Задание за уеб сайт" id="{EB44CA50-B176-0C4C-B0D0-5459023C7783}">
          <p14:sldIdLst>
            <p14:sldId id="610"/>
            <p14:sldId id="812"/>
            <p14:sldId id="813"/>
            <p14:sldId id="814"/>
          </p14:sldIdLst>
        </p14:section>
        <p14:section name="Избиране на име и регистрация на сайт" id="{2B3E1915-4BA2-9447-BC07-AE658EE7EC35}">
          <p14:sldIdLst>
            <p14:sldId id="616"/>
            <p14:sldId id="802"/>
            <p14:sldId id="810"/>
            <p14:sldId id="803"/>
          </p14:sldIdLst>
        </p14:section>
        <p14:section name="Демо" id="{276EAB92-AF41-DD42-AFD3-D1ABB239E1A7}">
          <p14:sldIdLst>
            <p14:sldId id="654"/>
            <p14:sldId id="815"/>
            <p14:sldId id="819"/>
            <p14:sldId id="822"/>
            <p14:sldId id="818"/>
            <p14:sldId id="817"/>
            <p14:sldId id="821"/>
            <p14:sldId id="820"/>
            <p14:sldId id="823"/>
          </p14:sldIdLst>
        </p14:section>
        <p14:section name="Заключение" id="{E19D07F1-86E2-47E9-B2AB-7ADC4F89DC12}">
          <p14:sldIdLst>
            <p14:sldId id="633"/>
            <p14:sldId id="504"/>
            <p14:sldId id="5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B4BF2F8-D32F-9387-A6CE-368ED6EFDCF0}" name="Zaraliev" initials="KZ" userId="S::Zaraliev@students.softuni.bg::e1c6524a-140e-4108-9ad5-21636343196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8" clrIdx="0">
    <p:extLst>
      <p:ext uri="{19B8F6BF-5375-455C-9EA6-DF929625EA0E}">
        <p15:presenceInfo xmlns:p15="http://schemas.microsoft.com/office/powerpoint/2012/main" userId="PC" providerId="None"/>
      </p:ext>
    </p:extLst>
  </p:cmAuthor>
  <p:cmAuthor id="2" name="Mirela Damyanova" initials="MD" lastIdx="5" clrIdx="1">
    <p:extLst>
      <p:ext uri="{19B8F6BF-5375-455C-9EA6-DF929625EA0E}">
        <p15:presenceInfo xmlns:p15="http://schemas.microsoft.com/office/powerpoint/2012/main" userId="Mirela Damyanov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465"/>
    <a:srgbClr val="ADB4C3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26" autoAdjust="0"/>
    <p:restoredTop sz="95427" autoAdjust="0"/>
  </p:normalViewPr>
  <p:slideViewPr>
    <p:cSldViewPr showGuides="1">
      <p:cViewPr varScale="1">
        <p:scale>
          <a:sx n="77" d="100"/>
          <a:sy n="77" d="100"/>
        </p:scale>
        <p:origin x="91" y="374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-998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566"/>
    </p:cViewPr>
  </p:sorterViewPr>
  <p:notesViewPr>
    <p:cSldViewPr>
      <p:cViewPr varScale="1">
        <p:scale>
          <a:sx n="60" d="100"/>
          <a:sy n="60" d="100"/>
        </p:scale>
        <p:origin x="3187" y="48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modernComment_1F7_DA88E7F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9CB04D2-8286-4EEB-888A-2B621F4464AE}" authorId="{CB4BF2F8-D32F-9387-A6CE-368ED6EFDCF0}" created="2025-11-07T12:01:38.931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666405375" sldId="503"/>
      <ac:spMk id="3" creationId="{A004DC04-DA2A-41C0-8578-4B8D2F08EA7D}"/>
      <ac:txMk cp="29" len="26">
        <ac:context len="56" hash="248240588"/>
      </ac:txMk>
    </ac:txMkLst>
    <p188:pos x="11009725" y="286009"/>
    <p188:txBody>
      <a:bodyPr/>
      <a:lstStyle/>
      <a:p>
        <a:r>
          <a:rPr lang="en-GB"/>
          <a:t>Помисли по подзаглавието</a:t>
        </a:r>
      </a:p>
    </p188:txBody>
  </p188:cm>
</p188:cmLst>
</file>

<file path=ppt/comments/modernComment_32A_4B91581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3717446-3946-4783-8765-C03183EA153B}" authorId="{CB4BF2F8-D32F-9387-A6CE-368ED6EFDCF0}" created="2025-11-07T12:10:08.264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267816479" sldId="810"/>
      <ac:spMk id="7" creationId="{320B2856-CE5E-4934-BD1C-1D81E68E529A}"/>
      <ac:txMk cp="134" len="21">
        <ac:context len="277" hash="2242074245"/>
      </ac:txMk>
    </ac:txMkLst>
    <p188:pos x="5199179" y="2644355"/>
    <p188:txBody>
      <a:bodyPr/>
      <a:lstStyle/>
      <a:p>
        <a:r>
          <a:rPr lang="en-GB"/>
          <a:t>Помисли за друг пример. Например - https://domains.cloudflare.com/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F20103-83CC-4A54-8FDE-9D37FC262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53962-26EF-44E4-9E69-61B1727AB1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87215-0C8F-4762-A664-737A353EC9A4}" type="datetimeFigureOut">
              <a:rPr lang="bg-BG" smtClean="0"/>
              <a:t>7.11.2025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6967E-448F-4887-8FCB-34482EFBCC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" y="8892000"/>
            <a:ext cx="6443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bg-BG" sz="1100" dirty="0"/>
              <a:t>Работна група </a:t>
            </a:r>
            <a:r>
              <a:rPr lang="ru-RU" sz="1100" dirty="0"/>
              <a:t>"Образование по програмиране и ИТ</a:t>
            </a:r>
            <a:r>
              <a:rPr lang="bg-BG" sz="1100" dirty="0"/>
              <a:t>",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554C2-DDBA-40E2-9536-53A07EC50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43999" y="8892000"/>
            <a:ext cx="412413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318AE-53F9-47EA-B5FE-E9473933AF11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06029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84649-876A-46C9-8472-14CB09C070D8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8999" y="8892000"/>
            <a:ext cx="367414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067CD-8E6B-4360-9AA8-C5DF2A48A6D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3A49B-3196-44DF-AC28-085C72EFBF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2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3084769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Slide Image Placeholder 7">
            <a:extLst>
              <a:ext uri="{FF2B5EF4-FFF2-40B4-BE49-F238E27FC236}">
                <a16:creationId xmlns:a16="http://schemas.microsoft.com/office/drawing/2014/main" id="{78811095-27E9-49AB-972B-D4E20B396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" name="Notes Placeholder 8">
            <a:extLst>
              <a:ext uri="{FF2B5EF4-FFF2-40B4-BE49-F238E27FC236}">
                <a16:creationId xmlns:a16="http://schemas.microsoft.com/office/drawing/2014/main" id="{E923224B-0CC3-475A-8628-8A90751AE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288A3F3-90B1-4930-8D00-5603BDABEF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89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994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91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351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1605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940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014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7033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2573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65F1CA9-65DC-416B-8882-B3A5E415CE67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43FAF785-0C8D-730E-8E59-68198DC82C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-1" y="8892000"/>
            <a:ext cx="6488999" cy="252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/>
            </a:lvl1pPr>
          </a:lstStyle>
          <a:p>
            <a:r>
              <a:rPr lang="bg-BG" sz="1100" dirty="0"/>
              <a:t>Работна група </a:t>
            </a:r>
            <a:r>
              <a:rPr lang="bg-BG" dirty="0"/>
              <a:t>"Образование по програмиране и ИТ"</a:t>
            </a:r>
            <a:r>
              <a:rPr lang="bg-BG" sz="1100" dirty="0"/>
              <a:t>, с подкрепата на </a:t>
            </a:r>
            <a:r>
              <a:rPr lang="en-US" sz="1100" dirty="0">
                <a:hlinkClick r:id="rId3"/>
              </a:rPr>
              <a:t>SoftUni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93447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49B984-F964-47FF-8179-0A3007CE21C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59BE0-D868-413B-AAA1-1CC88D1F52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590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Image Placeholder 13">
            <a:extLst>
              <a:ext uri="{FF2B5EF4-FFF2-40B4-BE49-F238E27FC236}">
                <a16:creationId xmlns:a16="http://schemas.microsoft.com/office/drawing/2014/main" id="{A1F0B3C6-2E53-4CA3-86D1-53D46EC352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5" name="Notes Placeholder 14">
            <a:extLst>
              <a:ext uri="{FF2B5EF4-FFF2-40B4-BE49-F238E27FC236}">
                <a16:creationId xmlns:a16="http://schemas.microsoft.com/office/drawing/2014/main" id="{149CC699-A079-49A5-A4D6-73B7F849A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21F4233-7E9A-40D2-9066-2DB14E2FA5AD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8F1DFF-B3E7-4ABF-97EE-0BBF3A961EC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5307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7548A-4D3C-449B-81A5-FA4BE4628490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72CE7-61C1-4B7B-B0C8-5A45F01787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44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71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88B0D8-949C-482D-990A-2DAB14AD4AD1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74633-D38D-4432-867B-70F325FA7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1878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113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428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F363-177A-44DE-80E9-FC9248B7DCA2}"/>
              </a:ext>
            </a:extLst>
          </p:cNvPr>
          <p:cNvSpPr txBox="1">
            <a:spLocks/>
          </p:cNvSpPr>
          <p:nvPr/>
        </p:nvSpPr>
        <p:spPr>
          <a:xfrm>
            <a:off x="6488999" y="884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BA5BD7-F043-4D1B-AA17-CD412FC534D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613EE-6697-4964-A067-C2136C00C8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© SoftUni – </a:t>
            </a:r>
            <a:r>
              <a:rPr lang="en-US" u="sng">
                <a:hlinkClick r:id="rId3"/>
              </a:rPr>
              <a:t>https://softuni.org</a:t>
            </a:r>
            <a:r>
              <a:rPr lang="en-US"/>
              <a:t>. Copyrighted document. Unauthorized copy or reproduction is not permitted.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706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Bottom">
            <a:extLst>
              <a:ext uri="{FF2B5EF4-FFF2-40B4-BE49-F238E27FC236}">
                <a16:creationId xmlns:a16="http://schemas.microsoft.com/office/drawing/2014/main" id="{6854D183-0374-4B3E-B2CE-32F308A81591}"/>
              </a:ext>
            </a:extLst>
          </p:cNvPr>
          <p:cNvSpPr/>
          <p:nvPr userDrawn="1"/>
        </p:nvSpPr>
        <p:spPr>
          <a:xfrm>
            <a:off x="0" y="6702676"/>
            <a:ext cx="12195176" cy="155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3" name="Picture Placeholder Title Image">
            <a:extLst>
              <a:ext uri="{FF2B5EF4-FFF2-40B4-BE49-F238E27FC236}">
                <a16:creationId xmlns:a16="http://schemas.microsoft.com/office/drawing/2014/main" id="{A04D819A-89E2-4714-8C56-1838BF467E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90123" y="3400017"/>
            <a:ext cx="5248260" cy="2188983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Company Web Site">
            <a:extLst>
              <a:ext uri="{FF2B5EF4-FFF2-40B4-BE49-F238E27FC236}">
                <a16:creationId xmlns:a16="http://schemas.microsoft.com/office/drawing/2014/main" id="{0B99B1EE-62FA-4AA4-920C-D444D6C0B7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0120" y="6086106"/>
            <a:ext cx="5248260" cy="341313"/>
          </a:xfrm>
        </p:spPr>
        <p:txBody>
          <a:bodyPr lIns="36000" rIns="36000" anchor="ctr" anchorCtr="0">
            <a:noAutofit/>
          </a:bodyPr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/>
              <a:t>https://softuni.foundation  </a:t>
            </a:r>
          </a:p>
        </p:txBody>
      </p:sp>
      <p:sp>
        <p:nvSpPr>
          <p:cNvPr id="6" name="Company Name">
            <a:extLst>
              <a:ext uri="{FF2B5EF4-FFF2-40B4-BE49-F238E27FC236}">
                <a16:creationId xmlns:a16="http://schemas.microsoft.com/office/drawing/2014/main" id="{2A76510A-0BAE-A827-E77C-BE88E38F5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0122" y="5698189"/>
            <a:ext cx="5248260" cy="374236"/>
          </a:xfrm>
        </p:spPr>
        <p:txBody>
          <a:bodyPr lIns="36000" rIns="36000" anchor="ctr" anchorCtr="0">
            <a:normAutofit/>
          </a:bodyPr>
          <a:lstStyle>
            <a:lvl1pPr marL="0" indent="0" algn="r">
              <a:buNone/>
              <a:defRPr sz="20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SoftUni Foundation</a:t>
            </a:r>
          </a:p>
        </p:txBody>
      </p:sp>
      <p:sp>
        <p:nvSpPr>
          <p:cNvPr id="31" name="Author Position">
            <a:extLst>
              <a:ext uri="{FF2B5EF4-FFF2-40B4-BE49-F238E27FC236}">
                <a16:creationId xmlns:a16="http://schemas.microsoft.com/office/drawing/2014/main" id="{3E6B87B7-9D33-4EBB-BD4F-C0436BA3FD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534045" y="6085863"/>
            <a:ext cx="4751953" cy="341556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30" name="Author Name">
            <a:extLst>
              <a:ext uri="{FF2B5EF4-FFF2-40B4-BE49-F238E27FC236}">
                <a16:creationId xmlns:a16="http://schemas.microsoft.com/office/drawing/2014/main" id="{2EA92DCA-4DB5-4D03-ACD3-A6A29659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34046" y="5251106"/>
            <a:ext cx="4751954" cy="724904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noAutofit/>
          </a:bodyPr>
          <a:lstStyle>
            <a:lvl1pPr marL="0" indent="0" algn="l" rtl="0" fontAlgn="base" latinLnBrk="0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tx1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Authors</a:t>
            </a:r>
          </a:p>
        </p:txBody>
      </p:sp>
      <p:sp>
        <p:nvSpPr>
          <p:cNvPr id="43" name="Presentation Subtitle">
            <a:extLst>
              <a:ext uri="{FF2B5EF4-FFF2-40B4-BE49-F238E27FC236}">
                <a16:creationId xmlns:a16="http://schemas.microsoft.com/office/drawing/2014/main" id="{37BDB812-1395-4B02-ABCF-6A331EEE23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4746" y="1402942"/>
            <a:ext cx="11083636" cy="1306057"/>
          </a:xfrm>
        </p:spPr>
        <p:txBody>
          <a:bodyPr anchor="t" anchorCtr="0">
            <a:normAutofit/>
          </a:bodyPr>
          <a:lstStyle>
            <a:lvl1pPr marL="0" indent="0" algn="ctr" latinLnBrk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Presentation Subtitle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A4DF3AB8-E6E3-4FCE-8A4A-ECD147720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746" y="321501"/>
            <a:ext cx="11083636" cy="971589"/>
          </a:xfrm>
        </p:spPr>
        <p:txBody>
          <a:bodyPr>
            <a:normAutofit/>
          </a:bodyPr>
          <a:lstStyle>
            <a:lvl1pPr algn="ctr" latinLnBrk="0">
              <a:defRPr sz="5400"/>
            </a:lvl1pPr>
          </a:lstStyle>
          <a:p>
            <a:r>
              <a:rPr lang="en-US" noProof="0" dirty="0"/>
              <a:t>Presentation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0DB3-F60A-469B-7831-209CB666CC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" y="4325954"/>
            <a:ext cx="2538082" cy="633046"/>
          </a:xfrm>
          <a:prstGeom prst="rect">
            <a:avLst/>
          </a:prstGeom>
        </p:spPr>
      </p:pic>
      <p:pic>
        <p:nvPicPr>
          <p:cNvPr id="5" name="Picture 4" title="CC-BY-NC-SA License">
            <a:hlinkClick r:id="rId3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2D40731C-0303-A69D-63FD-E048A73CA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2682" y="4321352"/>
            <a:ext cx="1809336" cy="63304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Bottom"/>
          <p:cNvSpPr/>
          <p:nvPr/>
        </p:nvSpPr>
        <p:spPr>
          <a:xfrm>
            <a:off x="2" y="6264000"/>
            <a:ext cx="12192000" cy="59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56" tIns="60928" rIns="121856" bIns="609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50ECE4-94E0-469B-B8E4-562792823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62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2BF067CD-8E6B-4360-9AA8-C5DF2A48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Logo Holder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tx2"/>
          </a:solidFill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Text Placeholder Right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56000" y="1195931"/>
            <a:ext cx="5545597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9" name="Text Placeholder Left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5931"/>
            <a:ext cx="5545598" cy="4957073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E03301DA-D0AF-46FD-8740-2F761250203A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Slide Title">
            <a:extLst>
              <a:ext uri="{FF2B5EF4-FFF2-40B4-BE49-F238E27FC236}">
                <a16:creationId xmlns:a16="http://schemas.microsoft.com/office/drawing/2014/main" id="{EA9A94D1-F9F6-4D7B-85E3-896A987B6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70595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9792D8-D354-4699-B7D6-B8CB7F775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8753" y="5340443"/>
            <a:ext cx="1334859" cy="9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351E19-25DA-EAD2-9FBE-358B6135D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>
            <a:extLst>
              <a:ext uri="{FF2B5EF4-FFF2-40B4-BE49-F238E27FC236}">
                <a16:creationId xmlns:a16="http://schemas.microsoft.com/office/drawing/2014/main" id="{F888EE71-82B3-40F1-A63F-7417422FB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444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A2ABE920-240F-4CF6-AD45-23ED489FA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69002" y="1353866"/>
            <a:ext cx="7426234" cy="5219931"/>
          </a:xfrm>
        </p:spPr>
        <p:txBody>
          <a:bodyPr/>
          <a:lstStyle>
            <a:lvl1pPr latinLnBrk="0">
              <a:defRPr/>
            </a:lvl1pPr>
            <a:lvl2pPr latinLnBrk="0">
              <a:defRPr/>
            </a:lvl2pPr>
            <a:lvl3pPr latinLnBrk="0">
              <a:defRPr/>
            </a:lvl3pPr>
            <a:lvl4pPr latinLnBrk="0">
              <a:defRPr/>
            </a:lvl4pPr>
            <a:lvl5pPr latinLnBrk="0"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Picture Placeholder Left"/>
          <p:cNvSpPr>
            <a:spLocks noGrp="1"/>
          </p:cNvSpPr>
          <p:nvPr>
            <p:ph type="pic" idx="1" hasCustomPrompt="1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 latinLnBrk="0">
              <a:buNone/>
              <a:defRPr sz="213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609219" indent="0">
              <a:buNone/>
              <a:defRPr sz="3731"/>
            </a:lvl2pPr>
            <a:lvl3pPr marL="1218438" indent="0">
              <a:buNone/>
              <a:defRPr sz="3198"/>
            </a:lvl3pPr>
            <a:lvl4pPr marL="1827657" indent="0">
              <a:buNone/>
              <a:defRPr sz="2665"/>
            </a:lvl4pPr>
            <a:lvl5pPr marL="2436876" indent="0">
              <a:buNone/>
              <a:defRPr sz="2665"/>
            </a:lvl5pPr>
            <a:lvl6pPr marL="3046096" indent="0">
              <a:buNone/>
              <a:defRPr sz="2665"/>
            </a:lvl6pPr>
            <a:lvl7pPr marL="3655315" indent="0">
              <a:buNone/>
              <a:defRPr sz="2665"/>
            </a:lvl7pPr>
            <a:lvl8pPr marL="4264533" indent="0">
              <a:buNone/>
              <a:defRPr sz="2665"/>
            </a:lvl8pPr>
            <a:lvl9pPr marL="4873752" indent="0">
              <a:buNone/>
              <a:defRPr sz="2665"/>
            </a:lvl9pPr>
          </a:lstStyle>
          <a:p>
            <a:r>
              <a:rPr lang="en-US" altLang="ko-KR" noProof="0"/>
              <a:t>Your Picture Here</a:t>
            </a:r>
          </a:p>
        </p:txBody>
      </p:sp>
      <p:sp>
        <p:nvSpPr>
          <p:cNvPr id="3" name="Rectangle Left Second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Rectangle Left First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0" name="Rectangle Down">
            <a:extLst>
              <a:ext uri="{FF2B5EF4-FFF2-40B4-BE49-F238E27FC236}">
                <a16:creationId xmlns:a16="http://schemas.microsoft.com/office/drawing/2014/main" id="{E9B994EC-35A8-4A11-98CB-25DC28852F94}"/>
              </a:ext>
            </a:extLst>
          </p:cNvPr>
          <p:cNvSpPr/>
          <p:nvPr/>
        </p:nvSpPr>
        <p:spPr>
          <a:xfrm>
            <a:off x="2" y="6721482"/>
            <a:ext cx="12192000" cy="1365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Rectangle Top">
            <a:extLst>
              <a:ext uri="{FF2B5EF4-FFF2-40B4-BE49-F238E27FC236}">
                <a16:creationId xmlns:a16="http://schemas.microsoft.com/office/drawing/2014/main" id="{274B8F05-DFCE-47BD-BAFD-DF93E1A63BDD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F218E34-55D7-4290-BFE4-80F31F9415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3DB3E-BDAA-8201-9A01-2F52640A8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Bottom">
            <a:extLst>
              <a:ext uri="{FF2B5EF4-FFF2-40B4-BE49-F238E27FC236}">
                <a16:creationId xmlns:a16="http://schemas.microsoft.com/office/drawing/2014/main" id="{550A59F9-9A9D-4956-95B4-F78CC0DB1D59}"/>
              </a:ext>
            </a:extLst>
          </p:cNvPr>
          <p:cNvSpPr/>
          <p:nvPr userDrawn="1"/>
        </p:nvSpPr>
        <p:spPr>
          <a:xfrm>
            <a:off x="0" y="6371332"/>
            <a:ext cx="12195176" cy="4872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07753B-8639-4399-B782-EE5377184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988" y="1461842"/>
            <a:ext cx="10731663" cy="3047158"/>
          </a:xfrm>
        </p:spPr>
        <p:txBody>
          <a:bodyPr>
            <a:normAutofit/>
          </a:bodyPr>
          <a:lstStyle>
            <a:lvl1pPr algn="ctr">
              <a:defRPr sz="13800"/>
            </a:lvl1pPr>
          </a:lstStyle>
          <a:p>
            <a:r>
              <a:rPr lang="bg-BG" dirty="0"/>
              <a:t>Въпроси?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6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615109" y="5585916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615109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5292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C1780DB1-0AF0-4108-AFE1-9DA99F0DB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lide Body Text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2" y="1196125"/>
            <a:ext cx="11818096" cy="5528766"/>
          </a:xfrm>
        </p:spPr>
        <p:txBody>
          <a:bodyPr/>
          <a:lstStyle>
            <a:lvl1pPr latinLnBrk="0">
              <a:buClr>
                <a:schemeClr val="tx1"/>
              </a:buClr>
              <a:defRPr/>
            </a:lvl1pPr>
            <a:lvl2pPr latinLnBrk="0">
              <a:buClr>
                <a:schemeClr val="tx1"/>
              </a:buClr>
              <a:defRPr/>
            </a:lvl2pPr>
            <a:lvl3pPr latinLnBrk="0">
              <a:buClr>
                <a:schemeClr val="tx1"/>
              </a:buClr>
              <a:defRPr/>
            </a:lvl3pPr>
            <a:lvl4pPr latinLnBrk="0">
              <a:buClr>
                <a:schemeClr val="tx1"/>
              </a:buClr>
              <a:defRPr/>
            </a:lvl4pPr>
            <a:lvl5pPr latinLnBrk="0">
              <a:buClr>
                <a:schemeClr val="tx1"/>
              </a:buClr>
              <a:defRPr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Rectangle Top">
            <a:extLst>
              <a:ext uri="{FF2B5EF4-FFF2-40B4-BE49-F238E27FC236}">
                <a16:creationId xmlns:a16="http://schemas.microsoft.com/office/drawing/2014/main" id="{391AFA4E-7870-4561-A1B8-AC956B0C8931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A1D0F-F579-6A3C-C698-4E2E7F1AB2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0020EB61-2079-41A3-B356-B1D8D48D7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Left"/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205" y="1792355"/>
            <a:ext cx="1830304" cy="40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6000" y="1121143"/>
            <a:ext cx="10129234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Slide Title">
            <a:extLst>
              <a:ext uri="{FF2B5EF4-FFF2-40B4-BE49-F238E27FC236}">
                <a16:creationId xmlns:a16="http://schemas.microsoft.com/office/drawing/2014/main" id="{E2DA9691-CDF5-499C-94BB-AAA61DAC1B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CA5371-2597-CF8F-1859-2263958074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1865BF6B-7F07-4E9C-879F-80E36EEB3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/>
        </p:nvSpPr>
        <p:spPr>
          <a:xfrm>
            <a:off x="0" y="0"/>
            <a:ext cx="115383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3074" name="Picture Bulb" descr="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027" y="3314704"/>
            <a:ext cx="1260665" cy="279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Body Text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3561" y="1121143"/>
            <a:ext cx="10321675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6" y="100750"/>
            <a:ext cx="916404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7AF1B9-D67A-246A-86B6-E28F19C5239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0B8C963-1813-4B69-AD27-6D02EBBB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Rectangle Left">
            <a:extLst>
              <a:ext uri="{FF2B5EF4-FFF2-40B4-BE49-F238E27FC236}">
                <a16:creationId xmlns:a16="http://schemas.microsoft.com/office/drawing/2014/main" id="{345FB1C8-7F66-4D5C-ACCE-AE919936BCFD}"/>
              </a:ext>
            </a:extLst>
          </p:cNvPr>
          <p:cNvSpPr/>
          <p:nvPr userDrawn="1"/>
        </p:nvSpPr>
        <p:spPr>
          <a:xfrm>
            <a:off x="0" y="0"/>
            <a:ext cx="42947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Picture Bulb" descr="Bul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000" y="5098868"/>
            <a:ext cx="779209" cy="172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Body Text">
            <a:extLst>
              <a:ext uri="{FF2B5EF4-FFF2-40B4-BE49-F238E27FC236}">
                <a16:creationId xmlns:a16="http://schemas.microsoft.com/office/drawing/2014/main" id="{7296EDA7-D37D-4B31-A888-371F0804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5176" y="1121143"/>
            <a:ext cx="11410061" cy="5546589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55A88B09-3557-48A3-BF27-42699C269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177" y="100750"/>
            <a:ext cx="9875824" cy="882654"/>
          </a:xfrm>
        </p:spPr>
        <p:txBody>
          <a:bodyPr/>
          <a:lstStyle>
            <a:lvl1pPr latinLnBrk="0">
              <a:defRPr/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C375B-43BF-D1DD-F160-1500A111885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877" y="362077"/>
            <a:ext cx="14433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6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 Code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">
            <a:extLst>
              <a:ext uri="{FF2B5EF4-FFF2-40B4-BE49-F238E27FC236}">
                <a16:creationId xmlns:a16="http://schemas.microsoft.com/office/drawing/2014/main" id="{509D954E-A844-4072-A556-DE584BEB9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Rectangle Top">
            <a:extLst>
              <a:ext uri="{FF2B5EF4-FFF2-40B4-BE49-F238E27FC236}">
                <a16:creationId xmlns:a16="http://schemas.microsoft.com/office/drawing/2014/main" id="{A15CE03A-0933-4E5D-9EA1-718D4F802FFC}"/>
              </a:ext>
            </a:extLst>
          </p:cNvPr>
          <p:cNvSpPr/>
          <p:nvPr userDrawn="1"/>
        </p:nvSpPr>
        <p:spPr>
          <a:xfrm>
            <a:off x="0" y="1311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 dirty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2" name="Slide Body Text">
            <a:extLst>
              <a:ext uri="{FF2B5EF4-FFF2-40B4-BE49-F238E27FC236}">
                <a16:creationId xmlns:a16="http://schemas.microsoft.com/office/drawing/2014/main" id="{B608ED73-CE88-49E4-8BFC-DBD6E9AE6B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406" y="1206668"/>
            <a:ext cx="11804831" cy="5550582"/>
          </a:xfrm>
        </p:spPr>
        <p:txBody>
          <a:bodyPr/>
          <a:lstStyle>
            <a:lvl1pPr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  <a:lvl4pPr latinLnBrk="0">
              <a:defRPr>
                <a:solidFill>
                  <a:schemeClr val="tx1"/>
                </a:solidFill>
              </a:defRPr>
            </a:lvl4pPr>
            <a:lvl5pPr latinLnBrk="0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This is a code example</a:t>
            </a:r>
          </a:p>
        </p:txBody>
      </p:sp>
      <p:sp>
        <p:nvSpPr>
          <p:cNvPr id="4" name="Code Box">
            <a:extLst>
              <a:ext uri="{FF2B5EF4-FFF2-40B4-BE49-F238E27FC236}">
                <a16:creationId xmlns:a16="http://schemas.microsoft.com/office/drawing/2014/main" id="{F4E021E9-D6DB-4272-8C9F-CEF4940FDC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4683" y="2034000"/>
            <a:ext cx="10836275" cy="2237893"/>
          </a:xfrm>
          <a:solidFill>
            <a:schemeClr val="accent6">
              <a:lumMod val="75000"/>
              <a:alpha val="15000"/>
            </a:schemeClr>
          </a:solidFill>
          <a:ln w="12700">
            <a:solidFill>
              <a:schemeClr val="tx1">
                <a:lumMod val="50000"/>
              </a:schemeClr>
            </a:solidFill>
          </a:ln>
        </p:spPr>
        <p:txBody>
          <a:bodyPr vert="horz" wrap="square" lIns="144000" tIns="108000" rIns="144000" bIns="108000" rtlCol="0">
            <a:spAutoFit/>
          </a:bodyPr>
          <a:lstStyle>
            <a:lvl1pPr>
              <a:buNone/>
              <a:defRPr lang="en-US" sz="2800" b="1" smtClean="0">
                <a:latin typeface="Consolas" pitchFamily="49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Source code box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noProof="1"/>
              <a:t>…</a:t>
            </a:r>
          </a:p>
        </p:txBody>
      </p:sp>
      <p:sp>
        <p:nvSpPr>
          <p:cNvPr id="11" name="Slide Title">
            <a:extLst>
              <a:ext uri="{FF2B5EF4-FFF2-40B4-BE49-F238E27FC236}">
                <a16:creationId xmlns:a16="http://schemas.microsoft.com/office/drawing/2014/main" id="{47D60833-F0A9-4F29-8C06-A963A7C8B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5" y="100750"/>
            <a:ext cx="10239658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Slide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9A4E8-9221-8F79-65B4-BF9AA7F87D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2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Center Icon"/>
          <p:cNvSpPr>
            <a:spLocks noChangeAspect="1"/>
          </p:cNvSpPr>
          <p:nvPr/>
        </p:nvSpPr>
        <p:spPr>
          <a:xfrm>
            <a:off x="831000" y="1091471"/>
            <a:ext cx="3552529" cy="355252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1" name="Slide 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5241000" y="3338387"/>
            <a:ext cx="6065892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3998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Subtitle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sz="quarter" idx="10" hasCustomPrompt="1"/>
          </p:nvPr>
        </p:nvSpPr>
        <p:spPr>
          <a:xfrm>
            <a:off x="5241000" y="1471047"/>
            <a:ext cx="6065892" cy="175433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 latinLnBrk="0">
              <a:buNone/>
              <a:defRPr sz="5396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Section Title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4239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39DDE17E-5472-41F3-AF5F-54DFF10DC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Slide Body Text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>
            <a:lvl1pPr marL="514042" indent="-514042" latinLnBrk="0">
              <a:buFont typeface="+mj-lt"/>
              <a:buAutoNum type="arabicPeriod"/>
              <a:defRPr sz="3600">
                <a:solidFill>
                  <a:schemeClr val="tx1"/>
                </a:solidFill>
              </a:defRPr>
            </a:lvl1pPr>
            <a:lvl2pPr>
              <a:defRPr sz="3400"/>
            </a:lvl2pPr>
          </a:lstStyle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1"/>
            <a:r>
              <a:rPr lang="en-US" noProof="0" dirty="0"/>
              <a:t>…</a:t>
            </a:r>
          </a:p>
          <a:p>
            <a:pPr lvl="0"/>
            <a:r>
              <a:rPr lang="en-US" noProof="0" dirty="0"/>
              <a:t>…</a:t>
            </a:r>
          </a:p>
        </p:txBody>
      </p:sp>
      <p:sp>
        <p:nvSpPr>
          <p:cNvPr id="8" name="Rectangle Top">
            <a:extLst>
              <a:ext uri="{FF2B5EF4-FFF2-40B4-BE49-F238E27FC236}">
                <a16:creationId xmlns:a16="http://schemas.microsoft.com/office/drawing/2014/main" id="{930E0800-9260-4369-8330-8264DD33C5CE}"/>
              </a:ext>
            </a:extLst>
          </p:cNvPr>
          <p:cNvSpPr/>
          <p:nvPr userDrawn="1"/>
        </p:nvSpPr>
        <p:spPr>
          <a:xfrm>
            <a:off x="0" y="0"/>
            <a:ext cx="12196800" cy="10953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8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98" b="0" i="0" u="none" strike="noStrike" kern="1200" cap="none" spc="0" normalizeH="0" baseline="0" noProof="0">
              <a:ln>
                <a:noFill/>
              </a:ln>
              <a:solidFill>
                <a:srgbClr val="F7C86D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3" name="Slide Title">
            <a:extLst>
              <a:ext uri="{FF2B5EF4-FFF2-40B4-BE49-F238E27FC236}">
                <a16:creationId xmlns:a16="http://schemas.microsoft.com/office/drawing/2014/main" id="{357D7BE1-6358-42CC-94F3-7BCDD91DCB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406" y="100750"/>
            <a:ext cx="10270594" cy="882654"/>
          </a:xfrm>
        </p:spPr>
        <p:txBody>
          <a:bodyPr/>
          <a:lstStyle>
            <a:lvl1pPr latinLnBrk="0"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Table of Contents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808AB-EC49-1578-0005-D58D2A365A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573" y="368999"/>
            <a:ext cx="1443361" cy="36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Body Text">
            <a:extLst>
              <a:ext uri="{FF2B5EF4-FFF2-40B4-BE49-F238E27FC236}">
                <a16:creationId xmlns:a16="http://schemas.microsoft.com/office/drawing/2014/main" id="{90CBFB32-9F46-4F2F-8A54-9EE8BED27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04" y="1138844"/>
            <a:ext cx="11804830" cy="5530156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B770C392-3003-4C35-9625-BB041F82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5" y="100750"/>
            <a:ext cx="11804829" cy="882654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78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89" r:id="rId2"/>
    <p:sldLayoutId id="2147483681" r:id="rId3"/>
    <p:sldLayoutId id="2147483679" r:id="rId4"/>
    <p:sldLayoutId id="2147483680" r:id="rId5"/>
    <p:sldLayoutId id="2147483688" r:id="rId6"/>
    <p:sldLayoutId id="2147483684" r:id="rId7"/>
    <p:sldLayoutId id="2147483690" r:id="rId8"/>
    <p:sldLayoutId id="2147483677" r:id="rId9"/>
    <p:sldLayoutId id="2147483683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1218438" rtl="0" eaLnBrk="1" latinLnBrk="0" hangingPunct="1">
        <a:spcBef>
          <a:spcPct val="0"/>
        </a:spcBef>
        <a:buNone/>
        <a:defRPr sz="3998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36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398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3198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60363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998" kern="1200">
          <a:solidFill>
            <a:schemeClr val="tx1"/>
          </a:solidFill>
          <a:latin typeface="+mn-lt"/>
          <a:ea typeface="+mn-ea"/>
          <a:cs typeface="+mn-cs"/>
        </a:defRPr>
      </a:lvl3pPr>
      <a:lvl4pPr marL="1700213" indent="-352425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8988" indent="-266700" algn="l" defTabSz="1218438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§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35070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9924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143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362" indent="-304610" algn="l" defTabSz="1218438" rtl="0" eaLnBrk="1" latinLnBrk="1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438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657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87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6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315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533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3752" algn="l" defTabSz="1218438" rtl="0" eaLnBrk="1" latinLnBrk="1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F7_DA88E7FF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hyperlink" Target="https://github.com/BG-IT-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32A_4B91581F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godaddy.com/" TargetMode="External"/><Relationship Id="rId4" Type="http://schemas.openxmlformats.org/officeDocument/2006/relationships/hyperlink" Target="https://www.register.b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gister.bg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slovored.com/transliteration/" TargetMode="Externa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G-IT-Edu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s://github.com/BG-IT-Edu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hor Name">
            <a:extLst>
              <a:ext uri="{FF2B5EF4-FFF2-40B4-BE49-F238E27FC236}">
                <a16:creationId xmlns:a16="http://schemas.microsoft.com/office/drawing/2014/main" id="{FA396BB6-2053-4690-9672-BC528007D37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90120" y="6086106"/>
            <a:ext cx="5248260" cy="341313"/>
          </a:xfrm>
        </p:spPr>
        <p:txBody>
          <a:bodyPr>
            <a:normAutofit lnSpcReduction="10000"/>
          </a:bodyPr>
          <a:lstStyle/>
          <a:p>
            <a:r>
              <a:rPr lang="bg-BG" dirty="0"/>
              <a:t>Софтуерни и хардуерни науки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DE66249-1FBD-414B-AF0D-550F7312AF7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90122" y="5698189"/>
            <a:ext cx="5248260" cy="374236"/>
          </a:xfrm>
        </p:spPr>
        <p:txBody>
          <a:bodyPr>
            <a:normAutofit lnSpcReduction="10000"/>
          </a:bodyPr>
          <a:lstStyle/>
          <a:p>
            <a:r>
              <a:rPr lang="bg-BG" dirty="0"/>
              <a:t>Курс </a:t>
            </a:r>
            <a:r>
              <a:rPr lang="en-US" dirty="0"/>
              <a:t>"</a:t>
            </a:r>
            <a:r>
              <a:rPr lang="bg-BG" dirty="0"/>
              <a:t>Информационни технологии"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20F80DC-BAF0-05EE-2BC1-37C2321904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4045" y="6085863"/>
            <a:ext cx="4751953" cy="341556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4"/>
              </a:rPr>
              <a:t>https://github.com/BG-IT-Edu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4D839B2-02D1-883A-3CE0-7CF25557FB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4046" y="5251106"/>
            <a:ext cx="4751954" cy="724904"/>
          </a:xfrm>
        </p:spPr>
        <p:txBody>
          <a:bodyPr>
            <a:normAutofit/>
          </a:bodyPr>
          <a:lstStyle/>
          <a:p>
            <a:r>
              <a:rPr lang="bg-BG" dirty="0"/>
              <a:t>Проект "Отворено учебно съдържание по програмиране и ИТ", СофтУни Фондация </a:t>
            </a:r>
          </a:p>
        </p:txBody>
      </p:sp>
      <p:sp>
        <p:nvSpPr>
          <p:cNvPr id="3" name="Presentation Subtitle">
            <a:extLst>
              <a:ext uri="{FF2B5EF4-FFF2-40B4-BE49-F238E27FC236}">
                <a16:creationId xmlns:a16="http://schemas.microsoft.com/office/drawing/2014/main" id="{A004DC04-DA2A-41C0-8578-4B8D2F08E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46" y="1402942"/>
            <a:ext cx="11083636" cy="971589"/>
          </a:xfrm>
        </p:spPr>
        <p:txBody>
          <a:bodyPr>
            <a:normAutofit fontScale="77500" lnSpcReduction="20000"/>
          </a:bodyPr>
          <a:lstStyle/>
          <a:p>
            <a:r>
              <a:rPr lang="bg-BG" sz="4400" dirty="0"/>
              <a:t>Етапи, изисквания, задание и проверка за свободни имена</a:t>
            </a: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37F91798-9AD5-4209-8887-958029548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46" y="321501"/>
            <a:ext cx="11083636" cy="971589"/>
          </a:xfrm>
        </p:spPr>
        <p:txBody>
          <a:bodyPr>
            <a:noAutofit/>
          </a:bodyPr>
          <a:lstStyle/>
          <a:p>
            <a:r>
              <a:rPr lang="bg-BG" sz="6000" dirty="0"/>
              <a:t>Планиране на уеб сайт</a:t>
            </a:r>
            <a:endParaRPr lang="en-US" sz="6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89CDB-9A69-7B24-74E6-10BF87DE1C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1007" y="3056137"/>
            <a:ext cx="1819960" cy="849053"/>
          </a:xfrm>
          <a:prstGeom prst="rect">
            <a:avLst/>
          </a:prstGeo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E0636FF-9DFF-1E3C-B648-B7D58C2CC7D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" t="129" r="-1094" b="46749"/>
          <a:stretch/>
        </p:blipFill>
        <p:spPr>
          <a:xfrm>
            <a:off x="6390123" y="3400017"/>
            <a:ext cx="5248260" cy="2188983"/>
          </a:xfrm>
        </p:spPr>
      </p:pic>
    </p:spTree>
    <p:extLst>
      <p:ext uri="{BB962C8B-B14F-4D97-AF65-F5344CB8AC3E}">
        <p14:creationId xmlns:p14="http://schemas.microsoft.com/office/powerpoint/2010/main" val="366640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Характеристики и съдържание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Задание за уеб сайт</a:t>
            </a:r>
            <a:endParaRPr lang="en-US" sz="6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D2936A-431A-83BF-BBD2-58228052A1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113" y="1513416"/>
            <a:ext cx="2097773" cy="229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2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Задание за уеб сайт</a:t>
            </a:r>
            <a:endParaRPr lang="en-BG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CA50BB8-C95B-C726-A00E-EFF2B734CC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600" b="1" dirty="0">
                <a:solidFill>
                  <a:schemeClr val="bg1"/>
                </a:solidFill>
              </a:rPr>
              <a:t>Документ</a:t>
            </a:r>
            <a:r>
              <a:rPr lang="bg-BG" sz="3600" dirty="0"/>
              <a:t>, в който </a:t>
            </a:r>
            <a:r>
              <a:rPr lang="bg-BG" sz="3600" b="1" dirty="0"/>
              <a:t>ясно</a:t>
            </a:r>
            <a:r>
              <a:rPr lang="bg-BG" sz="3600" dirty="0"/>
              <a:t> се описват </a:t>
            </a:r>
            <a:r>
              <a:rPr lang="bg-BG" sz="3600" b="1" dirty="0"/>
              <a:t>изискванията</a:t>
            </a:r>
            <a:r>
              <a:rPr lang="bg-BG" sz="3600" dirty="0"/>
              <a:t>, </a:t>
            </a:r>
            <a:r>
              <a:rPr lang="bg-BG" sz="3600" b="1" dirty="0"/>
              <a:t>нуждите</a:t>
            </a:r>
            <a:r>
              <a:rPr lang="bg-BG" sz="3600" dirty="0"/>
              <a:t> и </a:t>
            </a:r>
            <a:r>
              <a:rPr lang="bg-BG" sz="3600" b="1" dirty="0"/>
              <a:t>очакванията</a:t>
            </a:r>
            <a:r>
              <a:rPr lang="bg-BG" sz="3600" dirty="0"/>
              <a:t> към </a:t>
            </a:r>
            <a:r>
              <a:rPr lang="bg-BG" sz="3600" b="1" dirty="0">
                <a:solidFill>
                  <a:schemeClr val="bg1"/>
                </a:solidFill>
              </a:rPr>
              <a:t>бъдещия уеб сайт</a:t>
            </a:r>
          </a:p>
          <a:p>
            <a:r>
              <a:rPr lang="bg-BG" sz="3600" dirty="0"/>
              <a:t>Изготвя се </a:t>
            </a:r>
            <a:r>
              <a:rPr lang="bg-BG" sz="3600" b="1" dirty="0"/>
              <a:t>след определяне на целта</a:t>
            </a:r>
            <a:endParaRPr lang="en-BG" sz="36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A3ABA1-6DF7-FD2A-0BCA-4ED2C3074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500" y="3176731"/>
            <a:ext cx="3465000" cy="354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65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225D149-00D5-8C11-53A0-D1EBA520D4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r>
              <a:rPr lang="bg-BG" sz="3600" b="1" dirty="0">
                <a:solidFill>
                  <a:schemeClr val="bg1"/>
                </a:solidFill>
              </a:rPr>
              <a:t>Заданието</a:t>
            </a:r>
            <a:r>
              <a:rPr lang="bg-BG" sz="3600" dirty="0"/>
              <a:t> </a:t>
            </a:r>
            <a:r>
              <a:rPr lang="bg-BG" sz="3600" b="1" dirty="0"/>
              <a:t>трябва да е</a:t>
            </a:r>
            <a:r>
              <a:rPr lang="bg-BG" sz="3600" dirty="0"/>
              <a:t>:</a:t>
            </a:r>
          </a:p>
          <a:p>
            <a:pPr lvl="1"/>
            <a:r>
              <a:rPr lang="bg-BG" sz="3600" dirty="0"/>
              <a:t>Ясно </a:t>
            </a:r>
            <a:r>
              <a:rPr lang="bg-BG" sz="3600" b="1" dirty="0"/>
              <a:t>формулирано</a:t>
            </a:r>
            <a:r>
              <a:rPr lang="bg-BG" sz="3600" dirty="0"/>
              <a:t> и </a:t>
            </a:r>
            <a:r>
              <a:rPr lang="bg-BG" sz="3600" b="1" dirty="0"/>
              <a:t>кратко</a:t>
            </a:r>
          </a:p>
          <a:p>
            <a:pPr lvl="1"/>
            <a:r>
              <a:rPr lang="bg-BG" sz="3600" dirty="0"/>
              <a:t>Написано на </a:t>
            </a:r>
            <a:r>
              <a:rPr lang="bg-BG" sz="3600" b="1" dirty="0"/>
              <a:t>разбираем език</a:t>
            </a:r>
          </a:p>
          <a:p>
            <a:pPr lvl="1"/>
            <a:r>
              <a:rPr lang="bg-BG" sz="3600" dirty="0"/>
              <a:t>С </a:t>
            </a:r>
            <a:r>
              <a:rPr lang="bg-BG" sz="3600" b="1" dirty="0"/>
              <a:t>конкретни</a:t>
            </a:r>
            <a:r>
              <a:rPr lang="bg-BG" sz="3600" dirty="0"/>
              <a:t>, </a:t>
            </a:r>
            <a:r>
              <a:rPr lang="bg-BG" sz="3600" b="1" dirty="0"/>
              <a:t>измерими цели</a:t>
            </a:r>
          </a:p>
          <a:p>
            <a:pPr lvl="1"/>
            <a:r>
              <a:rPr lang="bg-BG" sz="3600" dirty="0"/>
              <a:t>"</a:t>
            </a:r>
            <a:r>
              <a:rPr lang="bg-BG" sz="3600" b="1" dirty="0"/>
              <a:t>Карта</a:t>
            </a:r>
            <a:r>
              <a:rPr lang="bg-BG" sz="3600" dirty="0"/>
              <a:t>"</a:t>
            </a:r>
            <a:r>
              <a:rPr lang="bg-BG" sz="3600" b="1" dirty="0"/>
              <a:t> </a:t>
            </a:r>
            <a:r>
              <a:rPr lang="bg-BG" sz="3600" dirty="0"/>
              <a:t>за </a:t>
            </a:r>
            <a:r>
              <a:rPr lang="bg-BG" sz="3600" b="1" dirty="0"/>
              <a:t>следващите етапи</a:t>
            </a:r>
          </a:p>
          <a:p>
            <a:pPr lvl="1"/>
            <a:endParaRPr lang="en-BG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7E72FB31-8041-DF60-7173-D7DA3AD8F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Характеристики на задание за уеб сайт</a:t>
            </a:r>
            <a:endParaRPr lang="en-BG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2FD1CC-E671-4AD9-9BB5-81208B1EC0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48" t="5380" r="16536" b="6692"/>
          <a:stretch/>
        </p:blipFill>
        <p:spPr>
          <a:xfrm>
            <a:off x="8166000" y="1196125"/>
            <a:ext cx="3492537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793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5733066B-B8F2-A953-2535-542BEB816B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600" b="1" dirty="0">
                <a:solidFill>
                  <a:schemeClr val="bg1"/>
                </a:solidFill>
              </a:rPr>
              <a:t>Заданието</a:t>
            </a:r>
            <a:r>
              <a:rPr lang="bg-BG" sz="3600" b="1" dirty="0"/>
              <a:t> съдържа:</a:t>
            </a:r>
          </a:p>
          <a:p>
            <a:pPr lvl="1"/>
            <a:r>
              <a:rPr lang="bg-BG" sz="3200" b="1" dirty="0"/>
              <a:t>Обща информация</a:t>
            </a:r>
            <a:r>
              <a:rPr lang="bg-BG" sz="3200" dirty="0"/>
              <a:t> за проекта (име, описание, вид)</a:t>
            </a:r>
          </a:p>
          <a:p>
            <a:pPr lvl="1"/>
            <a:r>
              <a:rPr lang="bg-BG" sz="3200" b="1" dirty="0"/>
              <a:t>Цели</a:t>
            </a:r>
            <a:r>
              <a:rPr lang="bg-BG" sz="3200" dirty="0"/>
              <a:t> и </a:t>
            </a:r>
            <a:r>
              <a:rPr lang="bg-BG" sz="3200" b="1" dirty="0"/>
              <a:t>целева група</a:t>
            </a:r>
          </a:p>
          <a:p>
            <a:pPr lvl="1"/>
            <a:r>
              <a:rPr lang="bg-BG" sz="3200" dirty="0"/>
              <a:t>Основно </a:t>
            </a:r>
            <a:r>
              <a:rPr lang="bg-BG" sz="3200" b="1" dirty="0"/>
              <a:t>съдържание</a:t>
            </a:r>
          </a:p>
          <a:p>
            <a:pPr lvl="1"/>
            <a:r>
              <a:rPr lang="bg-BG" sz="3200" dirty="0"/>
              <a:t>Основни </a:t>
            </a:r>
            <a:r>
              <a:rPr lang="bg-BG" sz="3200" b="1" dirty="0"/>
              <a:t>уеб страници</a:t>
            </a:r>
          </a:p>
          <a:p>
            <a:pPr lvl="1"/>
            <a:r>
              <a:rPr lang="bg-BG" sz="3200" b="1" dirty="0"/>
              <a:t>Изисквания</a:t>
            </a:r>
          </a:p>
          <a:p>
            <a:pPr lvl="1"/>
            <a:r>
              <a:rPr lang="bg-BG" sz="3200" b="1" dirty="0"/>
              <a:t>Административни бележки </a:t>
            </a:r>
            <a:r>
              <a:rPr lang="bg-BG" sz="3200" dirty="0"/>
              <a:t>(срокове, домейн, хостинг и др.)</a:t>
            </a:r>
          </a:p>
          <a:p>
            <a:pPr lvl="1"/>
            <a:endParaRPr lang="en-BG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BA8CB646-72FA-4D4B-E8EB-30928866C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Съдържание на задание за уеб сайт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172087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000" dirty="0"/>
              <a:t>Проверка за свободно име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4400" dirty="0"/>
              <a:t>Избиране на име и регистрация на уеб сайт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0C0BA2-C9F1-1CEF-AF93-8CD256CB11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58" b="21080"/>
          <a:stretch/>
        </p:blipFill>
        <p:spPr>
          <a:xfrm>
            <a:off x="4404467" y="2136904"/>
            <a:ext cx="3383066" cy="100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600" b="1" dirty="0"/>
              <a:t>Изборът</a:t>
            </a:r>
            <a:r>
              <a:rPr lang="bg-BG" sz="3600" dirty="0"/>
              <a:t> на </a:t>
            </a:r>
            <a:r>
              <a:rPr lang="bg-BG" sz="3600" b="1" dirty="0">
                <a:solidFill>
                  <a:schemeClr val="bg1"/>
                </a:solidFill>
              </a:rPr>
              <a:t>домейн име </a:t>
            </a:r>
            <a:r>
              <a:rPr lang="bg-BG" sz="3600" dirty="0"/>
              <a:t>е </a:t>
            </a:r>
            <a:r>
              <a:rPr lang="bg-BG" sz="3600" b="1" dirty="0">
                <a:solidFill>
                  <a:schemeClr val="bg1"/>
                </a:solidFill>
              </a:rPr>
              <a:t>изключително важен </a:t>
            </a:r>
            <a:r>
              <a:rPr lang="bg-BG" sz="3600" dirty="0"/>
              <a:t>за </a:t>
            </a:r>
            <a:r>
              <a:rPr lang="bg-BG" sz="3600" b="1" dirty="0"/>
              <a:t>успеха</a:t>
            </a:r>
            <a:r>
              <a:rPr lang="bg-BG" sz="3600" dirty="0"/>
              <a:t> на един </a:t>
            </a:r>
            <a:r>
              <a:rPr lang="bg-BG" sz="3600" b="1" dirty="0"/>
              <a:t>уеб сайт</a:t>
            </a:r>
            <a:endParaRPr lang="en-US" sz="3600" b="1" dirty="0"/>
          </a:p>
          <a:p>
            <a:pPr>
              <a:buClr>
                <a:schemeClr val="tx2"/>
              </a:buClr>
            </a:pPr>
            <a:r>
              <a:rPr lang="bg-BG" sz="3600" b="1" dirty="0"/>
              <a:t>Домейнът</a:t>
            </a:r>
            <a:r>
              <a:rPr lang="bg-BG" sz="3600" dirty="0"/>
              <a:t> за уеб сайт е </a:t>
            </a:r>
            <a:r>
              <a:rPr lang="bg-BG" sz="3600" b="1" dirty="0"/>
              <a:t>важно да бъде</a:t>
            </a:r>
            <a:r>
              <a:rPr lang="bg-BG" sz="3600" dirty="0"/>
              <a:t>:</a:t>
            </a:r>
          </a:p>
          <a:p>
            <a:pPr lvl="1">
              <a:buClr>
                <a:schemeClr val="tx2"/>
              </a:buClr>
            </a:pPr>
            <a:r>
              <a:rPr lang="bg-BG" sz="3400" b="1" dirty="0"/>
              <a:t>Свързан с темата </a:t>
            </a:r>
            <a:r>
              <a:rPr lang="bg-BG" sz="3400" dirty="0"/>
              <a:t>на </a:t>
            </a:r>
            <a:r>
              <a:rPr lang="bg-BG" sz="3400" b="1" dirty="0"/>
              <a:t>уеб сайта</a:t>
            </a:r>
          </a:p>
          <a:p>
            <a:pPr lvl="1">
              <a:buClr>
                <a:schemeClr val="tx2"/>
              </a:buClr>
            </a:pPr>
            <a:r>
              <a:rPr lang="bg-BG" sz="3400" b="1" dirty="0"/>
              <a:t>Кратък</a:t>
            </a:r>
            <a:r>
              <a:rPr lang="bg-BG" sz="3400" dirty="0"/>
              <a:t> и </a:t>
            </a:r>
            <a:r>
              <a:rPr lang="bg-BG" sz="3400" b="1" dirty="0"/>
              <a:t>лесен за запомняне</a:t>
            </a:r>
          </a:p>
          <a:p>
            <a:pPr lvl="1">
              <a:buClr>
                <a:schemeClr val="tx2"/>
              </a:buClr>
            </a:pPr>
            <a:r>
              <a:rPr lang="bg-BG" sz="3400" b="1" dirty="0"/>
              <a:t>Не се използва </a:t>
            </a:r>
            <a:r>
              <a:rPr lang="bg-BG" sz="3400" dirty="0"/>
              <a:t>от </a:t>
            </a:r>
            <a:r>
              <a:rPr lang="bg-BG" sz="3400" b="1" dirty="0"/>
              <a:t>друга компания</a:t>
            </a:r>
          </a:p>
          <a:p>
            <a:pPr lvl="1">
              <a:buClr>
                <a:schemeClr val="tx2"/>
              </a:buClr>
            </a:pPr>
            <a:endParaRPr lang="bg-BG" sz="3400" b="1" dirty="0">
              <a:highlight>
                <a:srgbClr val="FFFF00"/>
              </a:highlight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Избиране на домейн име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FD5F96-24E5-9162-D20C-E3219D6EC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000" y="2912308"/>
            <a:ext cx="1035000" cy="10333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F7073F-C5A5-DAE1-A9B4-DD837E9A91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000" y="4043561"/>
            <a:ext cx="1035000" cy="10333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01A154-690A-3227-FDAC-EC78A43A84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000" y="5174814"/>
            <a:ext cx="1035000" cy="103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53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 lnSpcReduction="10000"/>
          </a:bodyPr>
          <a:lstStyle/>
          <a:p>
            <a:pPr>
              <a:buClr>
                <a:schemeClr val="tx2"/>
              </a:buClr>
            </a:pPr>
            <a:r>
              <a:rPr lang="bg-BG" sz="3400" dirty="0"/>
              <a:t>Използваме </a:t>
            </a:r>
            <a:r>
              <a:rPr lang="bg-BG" sz="3400" b="1" dirty="0">
                <a:solidFill>
                  <a:schemeClr val="bg1"/>
                </a:solidFill>
              </a:rPr>
              <a:t>регистратор на домейни</a:t>
            </a:r>
            <a:r>
              <a:rPr lang="bg-BG" sz="3400" dirty="0"/>
              <a:t>: </a:t>
            </a:r>
            <a:endParaRPr lang="bg-BG" sz="3400" dirty="0">
              <a:hlinkClick r:id="rId4"/>
            </a:endParaRPr>
          </a:p>
          <a:p>
            <a:pPr lvl="1">
              <a:buClr>
                <a:schemeClr val="tx2"/>
              </a:buClr>
            </a:pPr>
            <a:r>
              <a:rPr lang="bg-BG" sz="3200" b="1" dirty="0">
                <a:solidFill>
                  <a:schemeClr val="bg1"/>
                </a:solidFill>
              </a:rPr>
              <a:t>Регистър.БГ </a:t>
            </a:r>
            <a:r>
              <a:rPr lang="en-US" sz="3200" dirty="0"/>
              <a:t>–</a:t>
            </a:r>
            <a:r>
              <a:rPr lang="bg-BG" sz="3200" dirty="0"/>
              <a:t> </a:t>
            </a:r>
            <a:r>
              <a:rPr lang="en-US" sz="3200" dirty="0">
                <a:hlinkClick r:id="rId4"/>
              </a:rPr>
              <a:t>register.bg</a:t>
            </a:r>
            <a:endParaRPr lang="bg-BG" sz="3200" dirty="0"/>
          </a:p>
          <a:p>
            <a:pPr lvl="2">
              <a:buClr>
                <a:schemeClr val="tx2"/>
              </a:buClr>
            </a:pPr>
            <a:r>
              <a:rPr lang="bg-BG" sz="3000" b="1" dirty="0"/>
              <a:t>Официалният български регистратор </a:t>
            </a:r>
            <a:r>
              <a:rPr lang="bg-BG" sz="3000" dirty="0"/>
              <a:t>на </a:t>
            </a:r>
            <a:r>
              <a:rPr lang="bg-BG" sz="3000" b="1" dirty="0"/>
              <a:t>домейни</a:t>
            </a:r>
          </a:p>
          <a:p>
            <a:pPr lvl="2">
              <a:buClr>
                <a:schemeClr val="tx2"/>
              </a:buClr>
            </a:pPr>
            <a:r>
              <a:rPr lang="bg-BG" sz="3000" dirty="0"/>
              <a:t>Подходящ за </a:t>
            </a:r>
            <a:r>
              <a:rPr lang="bg-BG" sz="3000" b="1" dirty="0"/>
              <a:t>разширение 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.bg</a:t>
            </a:r>
          </a:p>
          <a:p>
            <a:pPr lvl="1">
              <a:buClr>
                <a:schemeClr val="tx2"/>
              </a:buClr>
            </a:pPr>
            <a:r>
              <a:rPr lang="en-US" sz="3200" b="1" dirty="0">
                <a:solidFill>
                  <a:schemeClr val="bg1"/>
                </a:solidFill>
              </a:rPr>
              <a:t>GoDaddy</a:t>
            </a:r>
            <a:r>
              <a:rPr lang="en-US" sz="3200" b="1" dirty="0"/>
              <a:t> </a:t>
            </a:r>
            <a:r>
              <a:rPr lang="en-US" sz="3200" dirty="0"/>
              <a:t>– </a:t>
            </a:r>
            <a:r>
              <a:rPr lang="en-GB" sz="3200" dirty="0">
                <a:hlinkClick r:id="rId5"/>
              </a:rPr>
              <a:t>godaddy.com</a:t>
            </a:r>
            <a:endParaRPr lang="bg-BG" sz="3200" dirty="0"/>
          </a:p>
          <a:p>
            <a:pPr lvl="2">
              <a:buClr>
                <a:schemeClr val="tx2"/>
              </a:buClr>
            </a:pPr>
            <a:r>
              <a:rPr lang="bg-BG" sz="3000" dirty="0"/>
              <a:t>Един от най-големите </a:t>
            </a:r>
            <a:r>
              <a:rPr lang="bg-BG" sz="3000" b="1" dirty="0"/>
              <a:t>международни регистратори </a:t>
            </a:r>
            <a:r>
              <a:rPr lang="bg-BG" sz="3000" dirty="0"/>
              <a:t>на </a:t>
            </a:r>
            <a:r>
              <a:rPr lang="bg-BG" sz="3000" b="1" dirty="0"/>
              <a:t>домейни</a:t>
            </a:r>
          </a:p>
          <a:p>
            <a:pPr lvl="2">
              <a:buClr>
                <a:schemeClr val="tx2"/>
              </a:buClr>
            </a:pPr>
            <a:r>
              <a:rPr lang="bg-BG" sz="3000" dirty="0"/>
              <a:t>Подходящ за </a:t>
            </a:r>
            <a:r>
              <a:rPr lang="bg-BG" sz="3000" b="1" dirty="0"/>
              <a:t>глобални разширения </a:t>
            </a:r>
            <a:r>
              <a:rPr lang="bg-BG" sz="3000" dirty="0"/>
              <a:t>(</a:t>
            </a:r>
            <a:r>
              <a:rPr lang="bg-BG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com</a:t>
            </a:r>
            <a:r>
              <a:rPr lang="en-US" sz="3000" dirty="0"/>
              <a:t>, 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.net</a:t>
            </a:r>
            <a:r>
              <a:rPr lang="en-US" sz="3000" dirty="0"/>
              <a:t>, 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.org</a:t>
            </a:r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3000" dirty="0"/>
              <a:t>и др.)</a:t>
            </a:r>
          </a:p>
          <a:p>
            <a:pPr lvl="1">
              <a:buClr>
                <a:schemeClr val="tx2"/>
              </a:buClr>
            </a:pPr>
            <a:r>
              <a:rPr lang="bg-BG" sz="3200" dirty="0"/>
              <a:t>И др.</a:t>
            </a:r>
            <a:endParaRPr lang="en-US" sz="3200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Проверка за свободно име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816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570598" cy="5528766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bg-BG" sz="3200" b="1" dirty="0"/>
              <a:t>Името</a:t>
            </a:r>
            <a:r>
              <a:rPr lang="bg-BG" sz="3200" dirty="0"/>
              <a:t> се </a:t>
            </a:r>
            <a:r>
              <a:rPr lang="bg-BG" sz="3200" b="1" dirty="0">
                <a:solidFill>
                  <a:schemeClr val="bg1"/>
                </a:solidFill>
              </a:rPr>
              <a:t>регистрира</a:t>
            </a:r>
            <a:r>
              <a:rPr lang="bg-BG" sz="3200" dirty="0"/>
              <a:t> чрез </a:t>
            </a:r>
            <a:r>
              <a:rPr lang="bg-BG" sz="3200" b="1" dirty="0"/>
              <a:t>хостинг компания</a:t>
            </a:r>
          </a:p>
          <a:p>
            <a:pPr>
              <a:buClr>
                <a:schemeClr val="tx2"/>
              </a:buClr>
            </a:pPr>
            <a:r>
              <a:rPr lang="bg-BG" sz="3200" dirty="0"/>
              <a:t>При </a:t>
            </a:r>
            <a:r>
              <a:rPr lang="bg-BG" sz="3200" b="1" dirty="0"/>
              <a:t>регистрация</a:t>
            </a:r>
            <a:r>
              <a:rPr lang="bg-BG" sz="3200" dirty="0"/>
              <a:t> се сключва </a:t>
            </a:r>
            <a:r>
              <a:rPr lang="bg-BG" sz="3200" b="1" dirty="0">
                <a:solidFill>
                  <a:schemeClr val="bg1"/>
                </a:solidFill>
              </a:rPr>
              <a:t>договор</a:t>
            </a:r>
            <a:r>
              <a:rPr lang="bg-BG" sz="3200" dirty="0"/>
              <a:t> с </a:t>
            </a:r>
            <a:r>
              <a:rPr lang="bg-BG" sz="3200" b="1" dirty="0"/>
              <a:t>фирмата регистратор</a:t>
            </a:r>
          </a:p>
          <a:p>
            <a:pPr lvl="1">
              <a:buClr>
                <a:schemeClr val="tx2"/>
              </a:buClr>
            </a:pPr>
            <a:r>
              <a:rPr lang="bg-BG" sz="3000" dirty="0"/>
              <a:t>Заплаща се </a:t>
            </a:r>
            <a:r>
              <a:rPr lang="bg-BG" sz="3000" b="1" dirty="0"/>
              <a:t>годишна </a:t>
            </a:r>
            <a:r>
              <a:rPr lang="bg-BG" sz="3000" b="1" dirty="0">
                <a:solidFill>
                  <a:schemeClr val="bg1"/>
                </a:solidFill>
              </a:rPr>
              <a:t>такса</a:t>
            </a:r>
          </a:p>
          <a:p>
            <a:pPr lvl="1">
              <a:buClr>
                <a:schemeClr val="tx2"/>
              </a:buClr>
            </a:pPr>
            <a:r>
              <a:rPr lang="bg-BG" sz="3000" dirty="0"/>
              <a:t>Получава се </a:t>
            </a:r>
            <a:r>
              <a:rPr lang="bg-BG" sz="3000" b="1" dirty="0"/>
              <a:t>право на ползване </a:t>
            </a:r>
            <a:r>
              <a:rPr lang="bg-BG" sz="3000" dirty="0"/>
              <a:t>на </a:t>
            </a:r>
            <a:r>
              <a:rPr lang="bg-BG" sz="3000" b="1" dirty="0"/>
              <a:t>домейна</a:t>
            </a:r>
            <a:r>
              <a:rPr lang="bg-BG" sz="3000" dirty="0"/>
              <a:t> за </a:t>
            </a:r>
            <a:r>
              <a:rPr lang="bg-BG" sz="3000" b="1" dirty="0">
                <a:solidFill>
                  <a:schemeClr val="bg1"/>
                </a:solidFill>
              </a:rPr>
              <a:t>определен срок</a:t>
            </a: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Регистрация на уеб сайт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771533-6C13-FC1F-C644-94CE942B39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462" y="1744297"/>
            <a:ext cx="4072286" cy="443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82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Планиране на уеб сайт по избор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Пример</a:t>
            </a:r>
            <a:endParaRPr lang="en-US" sz="6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4A121D-94C6-B9AF-F2B0-0E8B7A9F3C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5" t="6429" r="16165" b="3346"/>
          <a:stretch/>
        </p:blipFill>
        <p:spPr>
          <a:xfrm>
            <a:off x="4993500" y="1179000"/>
            <a:ext cx="2205000" cy="29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8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525AC72-5774-74B0-D3B2-211F2698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040598" cy="5528766"/>
          </a:xfrm>
        </p:spPr>
        <p:txBody>
          <a:bodyPr/>
          <a:lstStyle/>
          <a:p>
            <a:r>
              <a:rPr lang="bg-BG" sz="3600" dirty="0"/>
              <a:t>Нека </a:t>
            </a:r>
            <a:r>
              <a:rPr lang="bg-BG" sz="3600" b="1" dirty="0">
                <a:solidFill>
                  <a:schemeClr val="bg1"/>
                </a:solidFill>
              </a:rPr>
              <a:t>планираме</a:t>
            </a:r>
            <a:r>
              <a:rPr lang="bg-BG" sz="3600" dirty="0"/>
              <a:t> и създадем </a:t>
            </a:r>
            <a:r>
              <a:rPr lang="bg-BG" sz="3600" b="1" dirty="0">
                <a:solidFill>
                  <a:schemeClr val="bg1"/>
                </a:solidFill>
              </a:rPr>
              <a:t>задание</a:t>
            </a:r>
            <a:r>
              <a:rPr lang="bg-BG" sz="3600" dirty="0"/>
              <a:t> на </a:t>
            </a:r>
            <a:r>
              <a:rPr lang="bg-BG" sz="3600" b="1" dirty="0"/>
              <a:t>уеб сайт по избор</a:t>
            </a:r>
          </a:p>
          <a:p>
            <a:r>
              <a:rPr lang="bg-BG" sz="3600" dirty="0"/>
              <a:t>За примера ще използваме </a:t>
            </a:r>
            <a:r>
              <a:rPr lang="bg-BG" sz="3600" b="1" dirty="0"/>
              <a:t>уеб сайт </a:t>
            </a:r>
            <a:r>
              <a:rPr lang="en-US" sz="3600" dirty="0"/>
              <a:t>з</a:t>
            </a:r>
            <a:r>
              <a:rPr lang="bg-BG" sz="3600" dirty="0"/>
              <a:t>а </a:t>
            </a:r>
            <a:r>
              <a:rPr lang="bg-BG" sz="3600" b="1" dirty="0"/>
              <a:t>сладкарница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E496D6DD-50E2-000B-B8FC-AB623DA47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Планиране на уеб сайт за сладкарница</a:t>
            </a:r>
            <a:endParaRPr lang="en-BG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0EA0F19-2D56-A497-15DC-D60DFFBAC5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000" y="1539000"/>
            <a:ext cx="5986850" cy="464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06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6A760D59-0056-4F39-B077-DBDBE3D2927E}"/>
              </a:ext>
            </a:extLst>
          </p:cNvPr>
          <p:cNvSpPr txBox="1">
            <a:spLocks/>
          </p:cNvSpPr>
          <p:nvPr/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F067CD-8E6B-4360-9AA8-C5DF2A48A6D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44419" name="Slide Body"/>
          <p:cNvSpPr>
            <a:spLocks noGrp="1" noChangeArrowheads="1"/>
          </p:cNvSpPr>
          <p:nvPr>
            <p:ph type="body" sz="quarter" idx="13"/>
          </p:nvPr>
        </p:nvSpPr>
        <p:spPr>
          <a:xfrm>
            <a:off x="196766" y="1371604"/>
            <a:ext cx="11781606" cy="520739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bg-BG" sz="3800" dirty="0">
                <a:solidFill>
                  <a:schemeClr val="bg1"/>
                </a:solidFill>
              </a:rPr>
              <a:t>​</a:t>
            </a:r>
            <a:r>
              <a:rPr lang="bg-BG" sz="3800" b="1" dirty="0">
                <a:solidFill>
                  <a:schemeClr val="bg1"/>
                </a:solidFill>
              </a:rPr>
              <a:t>Планиране на уеб сайт</a:t>
            </a:r>
          </a:p>
          <a:p>
            <a:pPr lvl="1">
              <a:buClr>
                <a:schemeClr val="tx1"/>
              </a:buClr>
            </a:pPr>
            <a:r>
              <a:rPr lang="bg-BG" sz="3800" b="1" dirty="0"/>
              <a:t>Етапи</a:t>
            </a:r>
            <a:r>
              <a:rPr lang="bg-BG" sz="3800" dirty="0"/>
              <a:t> и </a:t>
            </a:r>
            <a:r>
              <a:rPr lang="bg-BG" sz="3800" b="1" dirty="0"/>
              <a:t>изисквания</a:t>
            </a:r>
          </a:p>
          <a:p>
            <a:r>
              <a:rPr lang="bg-BG" sz="3800" dirty="0"/>
              <a:t>​</a:t>
            </a:r>
            <a:r>
              <a:rPr lang="bg-BG" sz="3800" b="1" dirty="0">
                <a:solidFill>
                  <a:schemeClr val="bg1"/>
                </a:solidFill>
              </a:rPr>
              <a:t>Задание за уеб сайт</a:t>
            </a:r>
          </a:p>
          <a:p>
            <a:pPr lvl="1"/>
            <a:r>
              <a:rPr lang="bg-BG" sz="3800" b="1" dirty="0"/>
              <a:t>Характеристики</a:t>
            </a:r>
            <a:r>
              <a:rPr lang="bg-BG" sz="3800" dirty="0"/>
              <a:t> и </a:t>
            </a:r>
            <a:r>
              <a:rPr lang="bg-BG" sz="3800" b="1" dirty="0"/>
              <a:t>съдържание</a:t>
            </a:r>
          </a:p>
          <a:p>
            <a:r>
              <a:rPr lang="bg-BG" sz="3800" dirty="0"/>
              <a:t>​</a:t>
            </a:r>
            <a:r>
              <a:rPr lang="bg-BG" sz="3800" b="1" dirty="0">
                <a:solidFill>
                  <a:schemeClr val="bg1"/>
                </a:solidFill>
              </a:rPr>
              <a:t>Избиране на име </a:t>
            </a:r>
            <a:r>
              <a:rPr lang="bg-BG" sz="3800" dirty="0"/>
              <a:t>и </a:t>
            </a:r>
            <a:r>
              <a:rPr lang="bg-BG" sz="3800" b="1" dirty="0">
                <a:solidFill>
                  <a:schemeClr val="bg1"/>
                </a:solidFill>
              </a:rPr>
              <a:t>регистрация на уеб сайт</a:t>
            </a:r>
          </a:p>
          <a:p>
            <a:r>
              <a:rPr lang="bg-BG" sz="3800" dirty="0"/>
              <a:t>​​​</a:t>
            </a:r>
            <a:r>
              <a:rPr lang="bg-BG" sz="3800" b="1" dirty="0"/>
              <a:t>Пример: </a:t>
            </a:r>
            <a:r>
              <a:rPr lang="bg-BG" sz="3800" dirty="0"/>
              <a:t>Планиране на уеб сайт по избор</a:t>
            </a:r>
            <a:endParaRPr lang="bg-BG" sz="3800" dirty="0">
              <a:highlight>
                <a:srgbClr val="FFFF00"/>
              </a:highlight>
            </a:endParaRPr>
          </a:p>
        </p:txBody>
      </p:sp>
      <p:sp>
        <p:nvSpPr>
          <p:cNvPr id="444418" name="Slide Title"/>
          <p:cNvSpPr>
            <a:spLocks noGrp="1" noChangeArrowheads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/>
              <a:t>Съдържание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69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5B92A73-A9B3-4F06-6536-4873FF9C93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r>
              <a:rPr lang="bg-BG" sz="3600" dirty="0"/>
              <a:t>Определяме </a:t>
            </a:r>
            <a:r>
              <a:rPr lang="bg-BG" sz="3600" b="1" dirty="0">
                <a:solidFill>
                  <a:schemeClr val="bg1"/>
                </a:solidFill>
              </a:rPr>
              <a:t>темата</a:t>
            </a:r>
            <a:r>
              <a:rPr lang="bg-BG" sz="3600" dirty="0"/>
              <a:t> на </a:t>
            </a:r>
            <a:r>
              <a:rPr lang="bg-BG" sz="3600" b="1" dirty="0"/>
              <a:t>уеб сайта</a:t>
            </a:r>
            <a:r>
              <a:rPr lang="bg-BG" sz="3600" dirty="0"/>
              <a:t>:</a:t>
            </a:r>
          </a:p>
          <a:p>
            <a:pPr lvl="1"/>
            <a:r>
              <a:rPr lang="bg-BG" sz="3400" b="1" dirty="0"/>
              <a:t>Уеб сайт </a:t>
            </a:r>
            <a:r>
              <a:rPr lang="bg-BG" sz="3400" dirty="0"/>
              <a:t>за </a:t>
            </a:r>
            <a:r>
              <a:rPr lang="bg-BG" sz="3400" b="1" dirty="0"/>
              <a:t>местна сладкарница</a:t>
            </a:r>
            <a:r>
              <a:rPr lang="bg-BG" sz="3400" dirty="0"/>
              <a:t>, който представя </a:t>
            </a:r>
            <a:r>
              <a:rPr lang="bg-BG" sz="3400" b="1" dirty="0">
                <a:solidFill>
                  <a:schemeClr val="bg1"/>
                </a:solidFill>
              </a:rPr>
              <a:t>дейността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продуктите</a:t>
            </a:r>
            <a:r>
              <a:rPr lang="bg-BG" sz="3400" dirty="0"/>
              <a:t>, с възможност за </a:t>
            </a:r>
            <a:r>
              <a:rPr lang="bg-BG" sz="3400" b="1" dirty="0">
                <a:solidFill>
                  <a:schemeClr val="bg1"/>
                </a:solidFill>
              </a:rPr>
              <a:t>поръчка</a:t>
            </a:r>
            <a:r>
              <a:rPr lang="bg-BG" sz="3400" dirty="0"/>
              <a:t> или </a:t>
            </a:r>
            <a:r>
              <a:rPr lang="bg-BG" sz="3400" b="1" dirty="0">
                <a:solidFill>
                  <a:schemeClr val="bg1"/>
                </a:solidFill>
              </a:rPr>
              <a:t>запитване</a:t>
            </a:r>
            <a:r>
              <a:rPr lang="bg-BG" sz="3400" dirty="0"/>
              <a:t>.</a:t>
            </a:r>
            <a:endParaRPr lang="en-BG" sz="4600" b="1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98B6BFE4-5BCE-164F-70D9-DBA5DD296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Определяне на тема</a:t>
            </a:r>
            <a:endParaRPr lang="en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09FFE4-9CE1-AC7D-06CD-F8A72E97FD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756" y="3574891"/>
            <a:ext cx="5584488" cy="31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1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5B92A73-A9B3-4F06-6536-4873FF9C93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r>
              <a:rPr lang="bg-BG" sz="3600" dirty="0"/>
              <a:t>Определяме </a:t>
            </a:r>
            <a:r>
              <a:rPr lang="bg-BG" sz="3600" b="1" dirty="0">
                <a:solidFill>
                  <a:schemeClr val="bg1"/>
                </a:solidFill>
              </a:rPr>
              <a:t>целта</a:t>
            </a:r>
            <a:r>
              <a:rPr lang="bg-BG" sz="3600" dirty="0"/>
              <a:t> на </a:t>
            </a:r>
            <a:r>
              <a:rPr lang="bg-BG" sz="3600" b="1" dirty="0"/>
              <a:t>уеб сайта</a:t>
            </a:r>
            <a:r>
              <a:rPr lang="bg-BG" sz="3600" dirty="0"/>
              <a:t>:</a:t>
            </a:r>
          </a:p>
          <a:p>
            <a:pPr lvl="1"/>
            <a:r>
              <a:rPr lang="bg-BG" sz="3400" dirty="0"/>
              <a:t>Да представя </a:t>
            </a:r>
            <a:r>
              <a:rPr lang="bg-BG" sz="3400" b="1" dirty="0">
                <a:solidFill>
                  <a:schemeClr val="bg1"/>
                </a:solidFill>
              </a:rPr>
              <a:t>продуктите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услугите</a:t>
            </a:r>
            <a:r>
              <a:rPr lang="bg-BG" sz="3400" dirty="0"/>
              <a:t> на </a:t>
            </a:r>
            <a:r>
              <a:rPr lang="bg-BG" sz="3400" b="1" dirty="0"/>
              <a:t>сладкарницата</a:t>
            </a:r>
          </a:p>
          <a:p>
            <a:pPr lvl="1"/>
            <a:r>
              <a:rPr lang="bg-BG" sz="3400" dirty="0"/>
              <a:t>Да показва </a:t>
            </a:r>
            <a:r>
              <a:rPr lang="bg-BG" sz="3400" b="1" dirty="0">
                <a:solidFill>
                  <a:schemeClr val="bg1"/>
                </a:solidFill>
              </a:rPr>
              <a:t>снимки</a:t>
            </a:r>
            <a:r>
              <a:rPr lang="bg-BG" sz="3400" dirty="0"/>
              <a:t> на </a:t>
            </a:r>
            <a:r>
              <a:rPr lang="bg-BG" sz="3400" b="1" dirty="0"/>
              <a:t>продукти</a:t>
            </a:r>
          </a:p>
          <a:p>
            <a:pPr lvl="1"/>
            <a:r>
              <a:rPr lang="bg-BG" sz="3400" dirty="0"/>
              <a:t>Да позволява на </a:t>
            </a:r>
            <a:r>
              <a:rPr lang="bg-BG" sz="3400" b="1" dirty="0"/>
              <a:t>клиентите</a:t>
            </a:r>
            <a:r>
              <a:rPr lang="bg-BG" sz="3400" dirty="0"/>
              <a:t> да правят </a:t>
            </a:r>
            <a:r>
              <a:rPr lang="bg-BG" sz="3400" b="1" dirty="0">
                <a:solidFill>
                  <a:schemeClr val="bg1"/>
                </a:solidFill>
              </a:rPr>
              <a:t>запитвания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поръчки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98B6BFE4-5BCE-164F-70D9-DBA5DD296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Определяне на цел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BABCE0-27F4-E12B-74A0-D83EAC54E1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16" b="23575"/>
          <a:stretch/>
        </p:blipFill>
        <p:spPr>
          <a:xfrm>
            <a:off x="3117900" y="4734000"/>
            <a:ext cx="5956200" cy="155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06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1D311D83-EE27-D1C7-B347-D57552E176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6866314" cy="5528766"/>
          </a:xfrm>
        </p:spPr>
        <p:txBody>
          <a:bodyPr/>
          <a:lstStyle/>
          <a:p>
            <a:r>
              <a:rPr lang="bg-BG" sz="3600" dirty="0"/>
              <a:t>Определяме </a:t>
            </a:r>
            <a:r>
              <a:rPr lang="bg-BG" sz="3600" b="1" dirty="0">
                <a:solidFill>
                  <a:schemeClr val="bg1"/>
                </a:solidFill>
              </a:rPr>
              <a:t>целевата група </a:t>
            </a:r>
            <a:r>
              <a:rPr lang="bg-BG" sz="3600" dirty="0"/>
              <a:t>на </a:t>
            </a:r>
            <a:r>
              <a:rPr lang="bg-BG" sz="3600" b="1" dirty="0"/>
              <a:t>уеб сайта</a:t>
            </a:r>
            <a:r>
              <a:rPr lang="bg-BG" sz="3600" dirty="0"/>
              <a:t>: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Любители</a:t>
            </a:r>
            <a:r>
              <a:rPr lang="bg-BG" sz="3400" dirty="0"/>
              <a:t> на </a:t>
            </a:r>
            <a:r>
              <a:rPr lang="bg-BG" sz="3400" b="1" dirty="0"/>
              <a:t>сладкарските изделия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Организатори</a:t>
            </a:r>
            <a:r>
              <a:rPr lang="bg-BG" sz="3400" dirty="0"/>
              <a:t> на </a:t>
            </a:r>
            <a:r>
              <a:rPr lang="bg-BG" sz="3400" b="1" dirty="0"/>
              <a:t>събития</a:t>
            </a:r>
            <a:r>
              <a:rPr lang="bg-BG" sz="3400" dirty="0"/>
              <a:t> и </a:t>
            </a:r>
            <a:r>
              <a:rPr lang="bg-BG" sz="3400" b="1" dirty="0"/>
              <a:t>сватби</a:t>
            </a:r>
            <a:endParaRPr lang="en-GB" sz="3400" b="1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52806D5E-AC89-33B5-B488-6937A000D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Определяне на целева група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480FDE-9B04-1548-F819-8C2A450262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1" t="6367" r="3538" b="5246"/>
          <a:stretch/>
        </p:blipFill>
        <p:spPr>
          <a:xfrm>
            <a:off x="6951000" y="1449000"/>
            <a:ext cx="4802030" cy="459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31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0D4D3A2C-88C6-0657-2093-B55CEB7BCF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/>
          <a:lstStyle/>
          <a:p>
            <a:r>
              <a:rPr lang="bg-BG" sz="3400" dirty="0"/>
              <a:t>Определяме </a:t>
            </a:r>
            <a:r>
              <a:rPr lang="bg-BG" sz="3400" b="1" dirty="0"/>
              <a:t>изискванията</a:t>
            </a:r>
            <a:r>
              <a:rPr lang="bg-BG" sz="3400" dirty="0"/>
              <a:t> към </a:t>
            </a:r>
            <a:r>
              <a:rPr lang="bg-BG" sz="3400" b="1" dirty="0"/>
              <a:t>уеб сайта</a:t>
            </a:r>
            <a:r>
              <a:rPr lang="bg-BG" sz="3400" dirty="0"/>
              <a:t>:</a:t>
            </a:r>
          </a:p>
          <a:p>
            <a:pPr lvl="1"/>
            <a:r>
              <a:rPr lang="bg-BG" sz="3200" dirty="0"/>
              <a:t>Да е на </a:t>
            </a:r>
            <a:r>
              <a:rPr lang="bg-BG" sz="3200" b="1" dirty="0">
                <a:solidFill>
                  <a:schemeClr val="bg1"/>
                </a:solidFill>
              </a:rPr>
              <a:t>български език</a:t>
            </a:r>
          </a:p>
          <a:p>
            <a:pPr lvl="1"/>
            <a:r>
              <a:rPr lang="bg-BG" sz="3200" dirty="0"/>
              <a:t>Да излгежда добре на </a:t>
            </a:r>
            <a:r>
              <a:rPr lang="bg-BG" sz="3200" b="1" dirty="0"/>
              <a:t>всички устройства </a:t>
            </a:r>
            <a:r>
              <a:rPr lang="bg-BG" sz="3200" dirty="0"/>
              <a:t>(</a:t>
            </a:r>
            <a:r>
              <a:rPr lang="bg-BG" sz="3200" b="1" dirty="0">
                <a:solidFill>
                  <a:schemeClr val="bg1"/>
                </a:solidFill>
              </a:rPr>
              <a:t>адаптивен дизайн</a:t>
            </a:r>
            <a:r>
              <a:rPr lang="bg-BG" sz="3200" dirty="0"/>
              <a:t>)</a:t>
            </a:r>
          </a:p>
          <a:p>
            <a:pPr lvl="1"/>
            <a:r>
              <a:rPr lang="bg-BG" sz="3200" dirty="0"/>
              <a:t>Да има </a:t>
            </a:r>
            <a:r>
              <a:rPr lang="bg-BG" sz="3200" b="1" dirty="0"/>
              <a:t>приятна</a:t>
            </a:r>
            <a:r>
              <a:rPr lang="bg-BG" sz="3200" dirty="0"/>
              <a:t> и </a:t>
            </a:r>
            <a:r>
              <a:rPr lang="bg-BG" sz="3200" b="1" dirty="0"/>
              <a:t>уютна </a:t>
            </a:r>
            <a:r>
              <a:rPr lang="bg-BG" sz="3200" b="1" dirty="0">
                <a:solidFill>
                  <a:schemeClr val="bg1"/>
                </a:solidFill>
              </a:rPr>
              <a:t>визия</a:t>
            </a:r>
            <a:r>
              <a:rPr lang="bg-BG" sz="3200" dirty="0"/>
              <a:t>, подходяща за </a:t>
            </a:r>
            <a:r>
              <a:rPr lang="bg-BG" sz="3200" b="1" dirty="0"/>
              <a:t>сладкарница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F6C5A2A5-9D43-35F8-B488-A60AEEC4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Определяне на изисквания</a:t>
            </a:r>
            <a:endParaRPr lang="en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F70E3-6CCD-FF49-9ED0-36B71FD30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724" y="3998818"/>
            <a:ext cx="3996551" cy="266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53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9FA2505-B208-865A-91DE-C67CF59236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286430" cy="5528766"/>
          </a:xfrm>
        </p:spPr>
        <p:txBody>
          <a:bodyPr/>
          <a:lstStyle/>
          <a:p>
            <a:r>
              <a:rPr lang="bg-BG" sz="3600" dirty="0"/>
              <a:t>Определяме </a:t>
            </a:r>
            <a:r>
              <a:rPr lang="bg-BG" sz="3600" b="1" dirty="0"/>
              <a:t>основните </a:t>
            </a:r>
            <a:r>
              <a:rPr lang="bg-BG" sz="3600" b="1" dirty="0">
                <a:solidFill>
                  <a:schemeClr val="bg1"/>
                </a:solidFill>
              </a:rPr>
              <a:t>страници</a:t>
            </a:r>
            <a:r>
              <a:rPr lang="bg-BG" sz="3600" dirty="0"/>
              <a:t>:</a:t>
            </a:r>
          </a:p>
          <a:p>
            <a:pPr lvl="1"/>
            <a:r>
              <a:rPr lang="bg-BG" sz="3400" b="1" dirty="0"/>
              <a:t>Начало</a:t>
            </a:r>
            <a:r>
              <a:rPr lang="bg-BG" sz="3400" dirty="0"/>
              <a:t>, </a:t>
            </a:r>
            <a:r>
              <a:rPr lang="bg-BG" sz="3400" b="1" dirty="0"/>
              <a:t>Продукти</a:t>
            </a:r>
            <a:r>
              <a:rPr lang="bg-BG" sz="3400" dirty="0"/>
              <a:t>, </a:t>
            </a:r>
            <a:r>
              <a:rPr lang="bg-BG" sz="3400" b="1" dirty="0"/>
              <a:t>За нас</a:t>
            </a:r>
            <a:r>
              <a:rPr lang="bg-BG" sz="3400" dirty="0"/>
              <a:t>, </a:t>
            </a:r>
            <a:r>
              <a:rPr lang="bg-BG" sz="3400" b="1" dirty="0"/>
              <a:t>Контакти</a:t>
            </a:r>
          </a:p>
          <a:p>
            <a:r>
              <a:rPr lang="bg-BG" sz="3600" dirty="0"/>
              <a:t>Определяме </a:t>
            </a:r>
            <a:r>
              <a:rPr lang="bg-BG" sz="3600" b="1" dirty="0">
                <a:solidFill>
                  <a:schemeClr val="bg1"/>
                </a:solidFill>
              </a:rPr>
              <a:t>съдържанието</a:t>
            </a:r>
            <a:r>
              <a:rPr lang="bg-BG" sz="3600" dirty="0"/>
              <a:t>: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Снимки</a:t>
            </a:r>
            <a:r>
              <a:rPr lang="bg-BG" sz="3400" dirty="0"/>
              <a:t>, </a:t>
            </a:r>
            <a:r>
              <a:rPr lang="bg-BG" sz="3400" b="1" dirty="0">
                <a:solidFill>
                  <a:schemeClr val="bg1"/>
                </a:solidFill>
              </a:rPr>
              <a:t>описания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цени</a:t>
            </a:r>
            <a:r>
              <a:rPr lang="bg-BG" sz="3400" dirty="0"/>
              <a:t> на </a:t>
            </a:r>
            <a:r>
              <a:rPr lang="bg-BG" sz="3400" b="1" dirty="0"/>
              <a:t>продуктите</a:t>
            </a:r>
          </a:p>
          <a:p>
            <a:pPr lvl="1"/>
            <a:r>
              <a:rPr lang="bg-BG" sz="3400" dirty="0"/>
              <a:t>Кратка </a:t>
            </a:r>
            <a:r>
              <a:rPr lang="bg-BG" sz="3400" b="1" dirty="0">
                <a:solidFill>
                  <a:schemeClr val="bg1"/>
                </a:solidFill>
              </a:rPr>
              <a:t>информация</a:t>
            </a:r>
            <a:r>
              <a:rPr lang="bg-BG" sz="3400" dirty="0"/>
              <a:t> за </a:t>
            </a:r>
            <a:r>
              <a:rPr lang="bg-BG" sz="3400" b="1" dirty="0"/>
              <a:t>сладкарницата</a:t>
            </a:r>
          </a:p>
          <a:p>
            <a:pPr lvl="1"/>
            <a:r>
              <a:rPr lang="bg-BG" sz="3400" b="1" dirty="0">
                <a:solidFill>
                  <a:schemeClr val="bg1"/>
                </a:solidFill>
              </a:rPr>
              <a:t>Телефон</a:t>
            </a:r>
            <a:r>
              <a:rPr lang="bg-BG" sz="3400" dirty="0"/>
              <a:t>, </a:t>
            </a:r>
            <a:r>
              <a:rPr lang="bg-BG" sz="3400" b="1" dirty="0">
                <a:solidFill>
                  <a:schemeClr val="bg1"/>
                </a:solidFill>
              </a:rPr>
              <a:t>имейл</a:t>
            </a:r>
            <a:r>
              <a:rPr lang="bg-BG" sz="3400" dirty="0"/>
              <a:t> и </a:t>
            </a:r>
            <a:r>
              <a:rPr lang="bg-BG" sz="3400" b="1" dirty="0">
                <a:solidFill>
                  <a:schemeClr val="bg1"/>
                </a:solidFill>
              </a:rPr>
              <a:t>форма</a:t>
            </a:r>
            <a:r>
              <a:rPr lang="bg-BG" sz="3400" dirty="0"/>
              <a:t> за </a:t>
            </a:r>
            <a:r>
              <a:rPr lang="bg-BG" sz="3400" b="1" dirty="0">
                <a:solidFill>
                  <a:schemeClr val="bg1"/>
                </a:solidFill>
              </a:rPr>
              <a:t>контакт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39464DAE-7672-D6F4-FD47-2F6C1F478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Определяне на съдържание</a:t>
            </a:r>
            <a:endParaRPr lang="en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44505C-D22E-4FD4-F55C-32C085BD46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86" t="11406" r="19922" b="11180"/>
          <a:stretch/>
        </p:blipFill>
        <p:spPr>
          <a:xfrm>
            <a:off x="8303211" y="2420585"/>
            <a:ext cx="3633526" cy="307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611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ED03ED32-764F-4EA1-7CC0-40FEF3DAEA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5680582" cy="5528766"/>
          </a:xfrm>
        </p:spPr>
        <p:txBody>
          <a:bodyPr>
            <a:normAutofit/>
          </a:bodyPr>
          <a:lstStyle/>
          <a:p>
            <a:r>
              <a:rPr lang="bg-BG" sz="3400" dirty="0"/>
              <a:t>Избираме </a:t>
            </a:r>
            <a:r>
              <a:rPr lang="bg-BG" sz="3400" b="1" dirty="0">
                <a:solidFill>
                  <a:schemeClr val="bg1"/>
                </a:solidFill>
              </a:rPr>
              <a:t>име</a:t>
            </a:r>
            <a:r>
              <a:rPr lang="bg-BG" sz="3400" dirty="0"/>
              <a:t> на </a:t>
            </a:r>
            <a:r>
              <a:rPr lang="bg-BG" sz="3400" b="1" dirty="0"/>
              <a:t>сладкарницата</a:t>
            </a:r>
            <a:r>
              <a:rPr lang="bg-BG" sz="3400" dirty="0"/>
              <a:t>:</a:t>
            </a:r>
          </a:p>
          <a:p>
            <a:pPr lvl="1"/>
            <a:r>
              <a:rPr lang="bg-BG" sz="3200" b="1" dirty="0"/>
              <a:t>"</a:t>
            </a:r>
            <a:r>
              <a:rPr lang="bg-BG" sz="3200" b="1" dirty="0">
                <a:solidFill>
                  <a:schemeClr val="bg1"/>
                </a:solidFill>
              </a:rPr>
              <a:t>Сладки моменти</a:t>
            </a:r>
            <a:r>
              <a:rPr lang="bg-BG" sz="3200" b="1" dirty="0"/>
              <a:t>"</a:t>
            </a:r>
          </a:p>
          <a:p>
            <a:r>
              <a:rPr lang="bg-BG" sz="3400" dirty="0"/>
              <a:t>Проверяваме за </a:t>
            </a:r>
            <a:r>
              <a:rPr lang="bg-BG" sz="3400" b="1" dirty="0">
                <a:solidFill>
                  <a:schemeClr val="bg1"/>
                </a:solidFill>
              </a:rPr>
              <a:t>свободни имена</a:t>
            </a:r>
            <a:r>
              <a:rPr lang="bg-BG" sz="3400" dirty="0"/>
              <a:t>:</a:t>
            </a:r>
          </a:p>
          <a:p>
            <a:pPr lvl="1"/>
            <a:r>
              <a:rPr lang="bg-BG" sz="3200" dirty="0"/>
              <a:t>Влизаме в </a:t>
            </a:r>
            <a:r>
              <a:rPr lang="bg-BG" sz="3200" b="1" dirty="0"/>
              <a:t>сайта</a:t>
            </a:r>
            <a:r>
              <a:rPr lang="bg-BG" sz="3200" dirty="0"/>
              <a:t> </a:t>
            </a:r>
            <a:r>
              <a:rPr lang="en-US" sz="3200" dirty="0">
                <a:hlinkClick r:id="rId3"/>
              </a:rPr>
              <a:t>register.bg</a:t>
            </a:r>
            <a:r>
              <a:rPr lang="en-US" sz="3200" dirty="0"/>
              <a:t> </a:t>
            </a:r>
            <a:r>
              <a:rPr lang="bg-BG" sz="3200" dirty="0"/>
              <a:t>и изписваме избраното от нас </a:t>
            </a:r>
            <a:r>
              <a:rPr lang="bg-BG" sz="3200" b="1" dirty="0"/>
              <a:t>име</a:t>
            </a:r>
            <a:r>
              <a:rPr lang="bg-BG" sz="3200" dirty="0"/>
              <a:t> за </a:t>
            </a:r>
            <a:r>
              <a:rPr lang="bg-BG" sz="3200" b="1" dirty="0"/>
              <a:t>уеб сайта </a:t>
            </a:r>
            <a:r>
              <a:rPr lang="bg-BG" sz="3200" dirty="0"/>
              <a:t>(напр. "</a:t>
            </a:r>
            <a:r>
              <a:rPr lang="en-US" sz="32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sladkimomenti</a:t>
            </a:r>
            <a:r>
              <a:rPr lang="bg-BG" sz="3200" dirty="0"/>
              <a:t>")</a:t>
            </a:r>
          </a:p>
          <a:p>
            <a:pPr lvl="1"/>
            <a:endParaRPr lang="bg-BG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40867CE0-FB4D-7A94-CD33-2BA292687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Избиране и проверка на име</a:t>
            </a: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424604-3D4B-2946-D86C-37A76E72C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215" y="1830427"/>
            <a:ext cx="6223832" cy="1437724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CE04AA-F0D0-4170-217D-AEB260E1E5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984" y="4940997"/>
            <a:ext cx="6210933" cy="96300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8" name="Arrow: Right 6">
            <a:extLst>
              <a:ext uri="{FF2B5EF4-FFF2-40B4-BE49-F238E27FC236}">
                <a16:creationId xmlns:a16="http://schemas.microsoft.com/office/drawing/2014/main" id="{D2408423-E697-42A2-89D8-8097D15B0902}"/>
              </a:ext>
            </a:extLst>
          </p:cNvPr>
          <p:cNvSpPr/>
          <p:nvPr/>
        </p:nvSpPr>
        <p:spPr bwMode="auto">
          <a:xfrm rot="5400000">
            <a:off x="8310375" y="3611508"/>
            <a:ext cx="1157510" cy="986133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3422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B2E6DB-0A44-2175-DBF9-A88C5750B7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A5BA9F-75C4-8D21-A27C-E9BD06708A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sz="5400" dirty="0">
                <a:highlight>
                  <a:srgbClr val="FFFF00"/>
                </a:highlight>
                <a:hlinkClick r:id="rId2"/>
              </a:rPr>
              <a:t>https://slovored.com/transliteration/</a:t>
            </a:r>
            <a:endParaRPr lang="bg-BG" sz="5400" dirty="0">
              <a:highlight>
                <a:srgbClr val="FFFF00"/>
              </a:highlight>
            </a:endParaRPr>
          </a:p>
          <a:p>
            <a:r>
              <a:rPr lang="bg-BG" sz="5400" dirty="0">
                <a:highlight>
                  <a:srgbClr val="FFFF00"/>
                </a:highlight>
              </a:rPr>
              <a:t>Да се покаже как се използва платформата за транслитериране на думи изписани на кирилица към латиница</a:t>
            </a:r>
            <a:endParaRPr lang="en-GB" sz="5400" dirty="0">
              <a:highlight>
                <a:srgbClr val="FFFF00"/>
              </a:highlight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D457FF-C991-A185-C063-30314291C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Транслитерация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0598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ummary Box Group">
            <a:extLst>
              <a:ext uri="{FF2B5EF4-FFF2-40B4-BE49-F238E27FC236}">
                <a16:creationId xmlns:a16="http://schemas.microsoft.com/office/drawing/2014/main" id="{EBAFE522-EB7D-4931-A015-9A7E8A98517D}"/>
              </a:ext>
            </a:extLst>
          </p:cNvPr>
          <p:cNvGrpSpPr/>
          <p:nvPr/>
        </p:nvGrpSpPr>
        <p:grpSpPr>
          <a:xfrm>
            <a:off x="190406" y="1360993"/>
            <a:ext cx="11562624" cy="5394328"/>
            <a:chOff x="472011" y="1508786"/>
            <a:chExt cx="3799787" cy="4865561"/>
          </a:xfrm>
        </p:grpSpPr>
        <p:sp>
          <p:nvSpPr>
            <p:cNvPr id="10" name="Rounded Rectangle Blue">
              <a:extLst>
                <a:ext uri="{FF2B5EF4-FFF2-40B4-BE49-F238E27FC236}">
                  <a16:creationId xmlns:a16="http://schemas.microsoft.com/office/drawing/2014/main" id="{18F78F23-3D09-4B63-8DF9-D49CFBB145EE}"/>
                </a:ext>
              </a:extLst>
            </p:cNvPr>
            <p:cNvSpPr/>
            <p:nvPr/>
          </p:nvSpPr>
          <p:spPr>
            <a:xfrm>
              <a:off x="472011" y="1508786"/>
              <a:ext cx="3799787" cy="4865561"/>
            </a:xfrm>
            <a:prstGeom prst="roundRect">
              <a:avLst>
                <a:gd name="adj" fmla="val 396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11" name="Rounded Rectangle Left">
              <a:extLst>
                <a:ext uri="{FF2B5EF4-FFF2-40B4-BE49-F238E27FC236}">
                  <a16:creationId xmlns:a16="http://schemas.microsoft.com/office/drawing/2014/main" id="{F12C06CE-2BBE-46C2-B718-813794C58DF9}"/>
                </a:ext>
              </a:extLst>
            </p:cNvPr>
            <p:cNvSpPr/>
            <p:nvPr/>
          </p:nvSpPr>
          <p:spPr>
            <a:xfrm>
              <a:off x="546866" y="1696737"/>
              <a:ext cx="81601" cy="4489658"/>
            </a:xfrm>
            <a:prstGeom prst="roundRect">
              <a:avLst>
                <a:gd name="adj" fmla="val 50000"/>
              </a:avLst>
            </a:prstGeom>
            <a:solidFill>
              <a:schemeClr val="bg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Half Frame Top Right">
              <a:extLst>
                <a:ext uri="{FF2B5EF4-FFF2-40B4-BE49-F238E27FC236}">
                  <a16:creationId xmlns:a16="http://schemas.microsoft.com/office/drawing/2014/main" id="{66CDBB1E-AF3C-43FC-9F34-2DD691F81726}"/>
                </a:ext>
              </a:extLst>
            </p:cNvPr>
            <p:cNvSpPr/>
            <p:nvPr/>
          </p:nvSpPr>
          <p:spPr>
            <a:xfrm rot="5400000">
              <a:off x="3742559" y="1912372"/>
              <a:ext cx="669775" cy="238503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2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 Placeholder Body">
            <a:extLst>
              <a:ext uri="{FF2B5EF4-FFF2-40B4-BE49-F238E27FC236}">
                <a16:creationId xmlns:a16="http://schemas.microsoft.com/office/drawing/2014/main" id="{0E49D336-45B6-44D3-97C4-E28F8DEA2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7877" y="1676785"/>
            <a:ext cx="10826625" cy="4977574"/>
          </a:xfrm>
        </p:spPr>
        <p:txBody>
          <a:bodyPr>
            <a:normAutofit fontScale="55000" lnSpcReduction="20000"/>
          </a:bodyPr>
          <a:lstStyle>
            <a:lvl1pPr marL="514350" indent="-514350">
              <a:buFont typeface="Wingdings" panose="05000000000000000000" pitchFamily="2" charset="2"/>
              <a:buChar char="§"/>
              <a:defRPr>
                <a:solidFill>
                  <a:schemeClr val="bg2"/>
                </a:solidFill>
              </a:defRPr>
            </a:lvl1pPr>
            <a:lvl2pPr marL="112393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1733520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3pPr>
            <a:lvl4pPr marL="2343105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4pPr>
            <a:lvl5pPr marL="2952689" indent="-51435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marL="360363" indent="-360363" fontAlgn="base">
              <a:buClr>
                <a:schemeClr val="bg2"/>
              </a:buClr>
            </a:pPr>
            <a:r>
              <a:rPr lang="bg-BG" sz="47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Планиране на уеб сайт </a:t>
            </a:r>
            <a:r>
              <a:rPr lang="bg-BG" sz="4700" dirty="0"/>
              <a:t>=</a:t>
            </a:r>
            <a:r>
              <a:rPr lang="en-US" sz="4700" dirty="0"/>
              <a:t>= </a:t>
            </a:r>
            <a:r>
              <a:rPr lang="bg-BG" sz="4700" b="1" dirty="0"/>
              <a:t>първата стъпка </a:t>
            </a:r>
            <a:r>
              <a:rPr lang="bg-BG" sz="4700" dirty="0"/>
              <a:t>при </a:t>
            </a:r>
            <a:r>
              <a:rPr lang="bg-BG" sz="4700" b="1" dirty="0"/>
              <a:t>създаването</a:t>
            </a:r>
            <a:r>
              <a:rPr lang="bg-BG" sz="4700" dirty="0"/>
              <a:t> на </a:t>
            </a:r>
            <a:r>
              <a:rPr lang="bg-BG" sz="4700" b="1" dirty="0"/>
              <a:t>уеб сайт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4400" dirty="0">
                <a:solidFill>
                  <a:schemeClr val="bg2"/>
                </a:solidFill>
              </a:rPr>
              <a:t>Определя </a:t>
            </a:r>
            <a:r>
              <a:rPr lang="bg-BG" sz="4400" b="1" dirty="0">
                <a:solidFill>
                  <a:schemeClr val="bg2"/>
                </a:solidFill>
              </a:rPr>
              <a:t>темата</a:t>
            </a:r>
            <a:r>
              <a:rPr lang="bg-BG" sz="4400" dirty="0">
                <a:solidFill>
                  <a:schemeClr val="bg2"/>
                </a:solidFill>
              </a:rPr>
              <a:t>, </a:t>
            </a:r>
            <a:r>
              <a:rPr lang="bg-BG" sz="4400" b="1" dirty="0">
                <a:solidFill>
                  <a:schemeClr val="bg2"/>
                </a:solidFill>
              </a:rPr>
              <a:t>целта</a:t>
            </a:r>
            <a:r>
              <a:rPr lang="bg-BG" sz="4400" dirty="0">
                <a:solidFill>
                  <a:schemeClr val="bg2"/>
                </a:solidFill>
              </a:rPr>
              <a:t>, </a:t>
            </a:r>
            <a:r>
              <a:rPr lang="bg-BG" sz="4400" b="1" dirty="0">
                <a:solidFill>
                  <a:schemeClr val="bg2"/>
                </a:solidFill>
              </a:rPr>
              <a:t>целевата група, съдържанието </a:t>
            </a:r>
            <a:r>
              <a:rPr lang="bg-BG" sz="4400" dirty="0">
                <a:solidFill>
                  <a:schemeClr val="bg2"/>
                </a:solidFill>
              </a:rPr>
              <a:t>и</a:t>
            </a:r>
            <a:r>
              <a:rPr lang="bg-BG" sz="4400" b="1" dirty="0">
                <a:solidFill>
                  <a:schemeClr val="bg2"/>
                </a:solidFill>
              </a:rPr>
              <a:t> основните изисквания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47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Задание за уеб сайт </a:t>
            </a:r>
            <a:r>
              <a:rPr lang="en-US" sz="4700" dirty="0"/>
              <a:t>== </a:t>
            </a:r>
            <a:r>
              <a:rPr lang="bg-BG" sz="4700" b="1" dirty="0"/>
              <a:t>документ</a:t>
            </a:r>
            <a:r>
              <a:rPr lang="bg-BG" sz="4700" dirty="0"/>
              <a:t>, описващ </a:t>
            </a:r>
            <a:r>
              <a:rPr lang="bg-BG" sz="4700" b="1" dirty="0"/>
              <a:t>изискванията</a:t>
            </a:r>
            <a:r>
              <a:rPr lang="bg-BG" sz="4700" dirty="0"/>
              <a:t>, </a:t>
            </a:r>
            <a:r>
              <a:rPr lang="bg-BG" sz="4700" b="1" dirty="0"/>
              <a:t>нуждите</a:t>
            </a:r>
            <a:r>
              <a:rPr lang="bg-BG" sz="4700" dirty="0"/>
              <a:t> и </a:t>
            </a:r>
            <a:r>
              <a:rPr lang="bg-BG" sz="4700" b="1" dirty="0"/>
              <a:t>очакванията</a:t>
            </a:r>
            <a:r>
              <a:rPr lang="bg-BG" sz="4700" dirty="0"/>
              <a:t> към </a:t>
            </a:r>
            <a:r>
              <a:rPr lang="bg-BG" sz="4700" b="1" dirty="0"/>
              <a:t>бъдещия уеб сайт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47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Избиране на име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4400" b="1" dirty="0">
                <a:solidFill>
                  <a:schemeClr val="bg2"/>
                </a:solidFill>
              </a:rPr>
              <a:t>Домейнът</a:t>
            </a:r>
            <a:r>
              <a:rPr lang="bg-BG" sz="4400" dirty="0">
                <a:solidFill>
                  <a:schemeClr val="bg2"/>
                </a:solidFill>
              </a:rPr>
              <a:t> е важно да бъде </a:t>
            </a:r>
            <a:r>
              <a:rPr lang="bg-BG" sz="4400" b="1" dirty="0">
                <a:solidFill>
                  <a:schemeClr val="bg2"/>
                </a:solidFill>
              </a:rPr>
              <a:t>свързан с темата </a:t>
            </a:r>
            <a:r>
              <a:rPr lang="bg-BG" sz="4400" dirty="0">
                <a:solidFill>
                  <a:schemeClr val="bg2"/>
                </a:solidFill>
              </a:rPr>
              <a:t>на </a:t>
            </a:r>
            <a:r>
              <a:rPr lang="bg-BG" sz="4400" b="1" dirty="0">
                <a:solidFill>
                  <a:schemeClr val="bg2"/>
                </a:solidFill>
              </a:rPr>
              <a:t>уеб сайта</a:t>
            </a:r>
            <a:r>
              <a:rPr lang="bg-BG" sz="4400" dirty="0">
                <a:solidFill>
                  <a:schemeClr val="bg2"/>
                </a:solidFill>
              </a:rPr>
              <a:t>, </a:t>
            </a:r>
            <a:r>
              <a:rPr lang="bg-BG" sz="4400" b="1" dirty="0">
                <a:solidFill>
                  <a:schemeClr val="bg2"/>
                </a:solidFill>
              </a:rPr>
              <a:t>кратък</a:t>
            </a:r>
            <a:r>
              <a:rPr lang="bg-BG" sz="4400" dirty="0">
                <a:solidFill>
                  <a:schemeClr val="bg2"/>
                </a:solidFill>
              </a:rPr>
              <a:t> и </a:t>
            </a:r>
            <a:r>
              <a:rPr lang="bg-BG" sz="4400" b="1" dirty="0">
                <a:solidFill>
                  <a:schemeClr val="bg2"/>
                </a:solidFill>
              </a:rPr>
              <a:t>лесен</a:t>
            </a:r>
            <a:r>
              <a:rPr lang="bg-BG" sz="4400" dirty="0">
                <a:solidFill>
                  <a:schemeClr val="bg2"/>
                </a:solidFill>
              </a:rPr>
              <a:t> </a:t>
            </a:r>
            <a:r>
              <a:rPr lang="bg-BG" sz="4400" b="1" dirty="0">
                <a:solidFill>
                  <a:schemeClr val="bg2"/>
                </a:solidFill>
              </a:rPr>
              <a:t>за запомняне </a:t>
            </a:r>
            <a:r>
              <a:rPr lang="bg-BG" sz="4400" dirty="0">
                <a:solidFill>
                  <a:schemeClr val="bg2"/>
                </a:solidFill>
              </a:rPr>
              <a:t>и да </a:t>
            </a:r>
            <a:r>
              <a:rPr lang="bg-BG" sz="4400" b="1" dirty="0">
                <a:solidFill>
                  <a:schemeClr val="bg2"/>
                </a:solidFill>
              </a:rPr>
              <a:t>не се използва </a:t>
            </a:r>
            <a:r>
              <a:rPr lang="bg-BG" sz="4400" dirty="0">
                <a:solidFill>
                  <a:schemeClr val="bg2"/>
                </a:solidFill>
              </a:rPr>
              <a:t>от </a:t>
            </a:r>
            <a:r>
              <a:rPr lang="bg-BG" sz="4400" b="1" dirty="0">
                <a:solidFill>
                  <a:schemeClr val="bg2"/>
                </a:solidFill>
              </a:rPr>
              <a:t>друга компания</a:t>
            </a:r>
          </a:p>
          <a:p>
            <a:pPr marL="360363" indent="-360363" fontAlgn="base">
              <a:buClr>
                <a:schemeClr val="bg2"/>
              </a:buClr>
            </a:pPr>
            <a:r>
              <a:rPr lang="bg-BG" sz="47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Регистрация на уеб сайт</a:t>
            </a:r>
          </a:p>
          <a:p>
            <a:pPr marL="969948" lvl="1" indent="-360363" fontAlgn="base">
              <a:buClr>
                <a:schemeClr val="bg2"/>
              </a:buClr>
            </a:pPr>
            <a:r>
              <a:rPr lang="bg-BG" sz="4400" b="1" dirty="0">
                <a:solidFill>
                  <a:schemeClr val="bg2"/>
                </a:solidFill>
              </a:rPr>
              <a:t>Името</a:t>
            </a:r>
            <a:r>
              <a:rPr lang="bg-BG" sz="4400" dirty="0">
                <a:solidFill>
                  <a:schemeClr val="bg2"/>
                </a:solidFill>
              </a:rPr>
              <a:t> се </a:t>
            </a:r>
            <a:r>
              <a:rPr lang="bg-BG" sz="4400" b="1" dirty="0">
                <a:solidFill>
                  <a:schemeClr val="bg2"/>
                </a:solidFill>
              </a:rPr>
              <a:t>регистрира</a:t>
            </a:r>
            <a:r>
              <a:rPr lang="bg-BG" sz="4400" dirty="0">
                <a:solidFill>
                  <a:schemeClr val="bg2"/>
                </a:solidFill>
              </a:rPr>
              <a:t> чрез </a:t>
            </a:r>
            <a:r>
              <a:rPr lang="bg-BG" sz="4400" b="1" dirty="0">
                <a:solidFill>
                  <a:schemeClr val="bg2"/>
                </a:solidFill>
              </a:rPr>
              <a:t>хостинг компания</a:t>
            </a:r>
            <a:r>
              <a:rPr lang="bg-BG" sz="4400" dirty="0">
                <a:solidFill>
                  <a:schemeClr val="bg2"/>
                </a:solidFill>
              </a:rPr>
              <a:t> за </a:t>
            </a:r>
            <a:r>
              <a:rPr lang="bg-BG" sz="4400" b="1" dirty="0">
                <a:solidFill>
                  <a:schemeClr val="bg2"/>
                </a:solidFill>
              </a:rPr>
              <a:t>определен срок </a:t>
            </a:r>
            <a:r>
              <a:rPr lang="bg-BG" sz="4400" dirty="0">
                <a:solidFill>
                  <a:schemeClr val="bg2"/>
                </a:solidFill>
              </a:rPr>
              <a:t>от време срещу </a:t>
            </a:r>
            <a:r>
              <a:rPr lang="bg-BG" sz="4400" b="1" dirty="0">
                <a:solidFill>
                  <a:schemeClr val="bg2"/>
                </a:solidFill>
              </a:rPr>
              <a:t>заплащане на такса</a:t>
            </a:r>
          </a:p>
          <a:p>
            <a:pPr marL="360363" indent="-360363" fontAlgn="base">
              <a:buClr>
                <a:schemeClr val="bg2"/>
              </a:buClr>
            </a:pPr>
            <a:endParaRPr lang="bg-BG" sz="4400" dirty="0">
              <a:solidFill>
                <a:schemeClr val="bg2"/>
              </a:solidFill>
            </a:endParaRPr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Обобщение</a:t>
            </a:r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E369AAE7-BDDC-FE11-A61E-E20F7F663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noProof="0" smtClean="0"/>
              <a:pPr/>
              <a:t>27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04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Title">
            <a:extLst>
              <a:ext uri="{FF2B5EF4-FFF2-40B4-BE49-F238E27FC236}">
                <a16:creationId xmlns:a16="http://schemas.microsoft.com/office/drawing/2014/main" id="{FA0703FC-0F8F-4C80-A615-E4B381E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Въпроси</a:t>
            </a:r>
            <a:r>
              <a:rPr lang="en-US" dirty="0"/>
              <a:t>?</a:t>
            </a:r>
          </a:p>
        </p:txBody>
      </p:sp>
      <p:sp>
        <p:nvSpPr>
          <p:cNvPr id="2" name="Rectangle Bottom Copyright">
            <a:extLst>
              <a:ext uri="{FF2B5EF4-FFF2-40B4-BE49-F238E27FC236}">
                <a16:creationId xmlns:a16="http://schemas.microsoft.com/office/drawing/2014/main" id="{664812A4-2991-44D1-BFE9-32E55AADF8A5}"/>
              </a:ext>
            </a:extLst>
          </p:cNvPr>
          <p:cNvSpPr/>
          <p:nvPr/>
        </p:nvSpPr>
        <p:spPr>
          <a:xfrm>
            <a:off x="111000" y="6454758"/>
            <a:ext cx="11970000" cy="30424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Проект "</a:t>
            </a:r>
            <a:r>
              <a:rPr lang="bg-BG" sz="160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Отворено учебно съдържание по програмиране и ИТ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СофтУни Фондация (лиценз </a:t>
            </a:r>
            <a:r>
              <a:rPr lang="en-US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CC-BY-NC-SA</a:t>
            </a:r>
            <a:r>
              <a:rPr lang="bg-BG" sz="16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bg-BG" sz="24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5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>
            <a:extLst>
              <a:ext uri="{FF2B5EF4-FFF2-40B4-BE49-F238E27FC236}">
                <a16:creationId xmlns:a16="http://schemas.microsoft.com/office/drawing/2014/main" id="{F48C3C93-90A1-4D31-BEA6-B54D1106C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2" name="Slide Body">
            <a:extLst>
              <a:ext uri="{FF2B5EF4-FFF2-40B4-BE49-F238E27FC236}">
                <a16:creationId xmlns:a16="http://schemas.microsoft.com/office/drawing/2014/main" id="{980F49B1-E4BE-4389-A747-7AB9B71AD9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269001"/>
            <a:ext cx="9865598" cy="247499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bg-BG" sz="3200" dirty="0"/>
              <a:t>Този курс</a:t>
            </a:r>
            <a:r>
              <a:rPr lang="en-US" sz="3200" dirty="0"/>
              <a:t> (</a:t>
            </a:r>
            <a:r>
              <a:rPr lang="bg-BG" sz="3200" dirty="0"/>
              <a:t>презентации, примери, демонстрационен код, упражнения, домашни, видео и други активи</a:t>
            </a:r>
            <a:r>
              <a:rPr lang="en-US" sz="3200" dirty="0"/>
              <a:t>) </a:t>
            </a:r>
            <a:r>
              <a:rPr lang="bg-BG" sz="3200" dirty="0"/>
              <a:t>представлява</a:t>
            </a:r>
            <a:r>
              <a:rPr lang="en-US" sz="3200" dirty="0"/>
              <a:t> </a:t>
            </a:r>
            <a:r>
              <a:rPr lang="bg-BG" sz="3200" b="1" dirty="0"/>
              <a:t>свободно учебно съдържание </a:t>
            </a:r>
            <a:r>
              <a:rPr lang="bg-BG" sz="3200" dirty="0"/>
              <a:t>и се разпространява под свободен лиценз </a:t>
            </a:r>
            <a:r>
              <a:rPr lang="en-US" sz="3200" b="1" dirty="0"/>
              <a:t>CC-BY-NC-SA</a:t>
            </a:r>
            <a:endParaRPr lang="bg-BG" sz="3200" dirty="0"/>
          </a:p>
        </p:txBody>
      </p:sp>
      <p:pic>
        <p:nvPicPr>
          <p:cNvPr id="6" name="Picture License" descr="License">
            <a:extLst>
              <a:ext uri="{FF2B5EF4-FFF2-40B4-BE49-F238E27FC236}">
                <a16:creationId xmlns:a16="http://schemas.microsoft.com/office/drawing/2014/main" id="{82BA520F-A037-4E01-AA18-27D9F1E930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26175" y="1440120"/>
            <a:ext cx="1198986" cy="1268880"/>
          </a:xfrm>
          <a:prstGeom prst="rect">
            <a:avLst/>
          </a:prstGeom>
        </p:spPr>
      </p:pic>
      <p:sp>
        <p:nvSpPr>
          <p:cNvPr id="3" name="Slide Title">
            <a:extLst>
              <a:ext uri="{FF2B5EF4-FFF2-40B4-BE49-F238E27FC236}">
                <a16:creationId xmlns:a16="http://schemas.microsoft.com/office/drawing/2014/main" id="{E5F1FB41-80C3-4816-BC47-CCC506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Лиценз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18DF19-B750-4C88-975B-661A6BF61F5E}"/>
              </a:ext>
            </a:extLst>
          </p:cNvPr>
          <p:cNvSpPr txBox="1"/>
          <p:nvPr/>
        </p:nvSpPr>
        <p:spPr>
          <a:xfrm>
            <a:off x="190401" y="3927519"/>
            <a:ext cx="11710599" cy="197964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60363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bg-BG" sz="3200" dirty="0"/>
              <a:t>Проект "</a:t>
            </a:r>
            <a:r>
              <a:rPr lang="bg-BG" sz="3200" b="1" dirty="0"/>
              <a:t>Отворено учебно съдържание по програмиране и ИТ</a:t>
            </a:r>
            <a:r>
              <a:rPr lang="bg-BG" sz="3200" dirty="0"/>
              <a:t>" към Фондация "Софтуерен университет"</a:t>
            </a:r>
            <a:r>
              <a:rPr lang="en-US" sz="3200" dirty="0"/>
              <a:t>:</a:t>
            </a:r>
            <a:endParaRPr lang="bg-BG" sz="3200" dirty="0"/>
          </a:p>
          <a:p>
            <a:pPr marL="817563" lvl="1" indent="-360363" defTabSz="1218438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4465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https://github.com/BG-IT-Edu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rgbClr val="234465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 title="CC-BY-NC-SA License">
            <a:hlinkClick r:id="rId5" tooltip="This work is licensed under the &quot;Creative Commons Attribution-NonCommercial-ShareAlike 4.0 International&quot; license"/>
            <a:extLst>
              <a:ext uri="{FF2B5EF4-FFF2-40B4-BE49-F238E27FC236}">
                <a16:creationId xmlns:a16="http://schemas.microsoft.com/office/drawing/2014/main" id="{F6C77C47-F7D8-A176-5C69-7FDE5C7E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31000" y="2908593"/>
            <a:ext cx="1989336" cy="696022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2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Subtitle">
            <a:extLst>
              <a:ext uri="{FF2B5EF4-FFF2-40B4-BE49-F238E27FC236}">
                <a16:creationId xmlns:a16="http://schemas.microsoft.com/office/drawing/2014/main" id="{BEB5BB41-09D4-4E9F-8C80-EE8709171CB3}"/>
              </a:ext>
            </a:extLst>
          </p:cNvPr>
          <p:cNvSpPr>
            <a:spLocks noGrp="1"/>
          </p:cNvSpPr>
          <p:nvPr>
            <p:ph type="subTitle" sz="quarter" idx="11"/>
          </p:nvPr>
        </p:nvSpPr>
        <p:spPr/>
        <p:txBody>
          <a:bodyPr/>
          <a:lstStyle/>
          <a:p>
            <a:r>
              <a:rPr lang="bg-BG" sz="4800" dirty="0"/>
              <a:t>Етапи и изисквания</a:t>
            </a:r>
          </a:p>
        </p:txBody>
      </p:sp>
      <p:sp>
        <p:nvSpPr>
          <p:cNvPr id="6" name="Slide Title">
            <a:extLst>
              <a:ext uri="{FF2B5EF4-FFF2-40B4-BE49-F238E27FC236}">
                <a16:creationId xmlns:a16="http://schemas.microsoft.com/office/drawing/2014/main" id="{028D9EA3-B5E0-4F17-9467-4BE3C280DA68}"/>
              </a:ext>
            </a:extLst>
          </p:cNvPr>
          <p:cNvSpPr>
            <a:spLocks noGrp="1"/>
          </p:cNvSpPr>
          <p:nvPr>
            <p:ph type="title" sz="quarter" idx="10"/>
          </p:nvPr>
        </p:nvSpPr>
        <p:spPr/>
        <p:txBody>
          <a:bodyPr/>
          <a:lstStyle/>
          <a:p>
            <a:r>
              <a:rPr lang="bg-BG" sz="6000" dirty="0"/>
              <a:t>Планиране на уеб сайт</a:t>
            </a:r>
            <a:endParaRPr lang="en-US" sz="6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7DD7AC-D73B-7F8B-047A-859794E760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92" y="1224000"/>
            <a:ext cx="2033016" cy="27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9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">
            <a:extLst>
              <a:ext uri="{FF2B5EF4-FFF2-40B4-BE49-F238E27FC236}">
                <a16:creationId xmlns:a16="http://schemas.microsoft.com/office/drawing/2014/main" id="{8891F045-A272-4231-985A-53063F832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11753030" y="6507000"/>
            <a:ext cx="367414" cy="297000"/>
          </a:xfr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2BF067CD-8E6B-4360-9AA8-C5DF2A48A6D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Body Text">
            <a:extLst>
              <a:ext uri="{FF2B5EF4-FFF2-40B4-BE49-F238E27FC236}">
                <a16:creationId xmlns:a16="http://schemas.microsoft.com/office/drawing/2014/main" id="{320B2856-CE5E-4934-BD1C-1D81E68E5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818096" cy="5528766"/>
          </a:xfrm>
        </p:spPr>
        <p:txBody>
          <a:bodyPr>
            <a:normAutofit/>
          </a:bodyPr>
          <a:lstStyle/>
          <a:p>
            <a:r>
              <a:rPr lang="bg-BG" sz="3600" b="1" dirty="0"/>
              <a:t>Планирането</a:t>
            </a:r>
            <a:r>
              <a:rPr lang="bg-BG" sz="3600" dirty="0"/>
              <a:t> е </a:t>
            </a:r>
            <a:r>
              <a:rPr lang="bg-BG" sz="3600" b="1" dirty="0">
                <a:solidFill>
                  <a:schemeClr val="bg1"/>
                </a:solidFill>
              </a:rPr>
              <a:t>първата стъпка </a:t>
            </a:r>
            <a:r>
              <a:rPr lang="bg-BG" sz="3600" dirty="0"/>
              <a:t>към </a:t>
            </a:r>
            <a:r>
              <a:rPr lang="bg-BG" sz="3600" b="1" dirty="0"/>
              <a:t>успешен уеб сайт</a:t>
            </a:r>
          </a:p>
          <a:p>
            <a:pPr>
              <a:buClr>
                <a:schemeClr val="tx1"/>
              </a:buClr>
            </a:pPr>
            <a:r>
              <a:rPr lang="bg-BG" sz="3600" b="1" dirty="0"/>
              <a:t>Процесът</a:t>
            </a:r>
            <a:r>
              <a:rPr lang="bg-BG" sz="3600" dirty="0"/>
              <a:t>, който определя </a:t>
            </a:r>
            <a:r>
              <a:rPr lang="bg-BG" sz="3600" b="1" dirty="0">
                <a:solidFill>
                  <a:schemeClr val="bg1"/>
                </a:solidFill>
              </a:rPr>
              <a:t>темата</a:t>
            </a:r>
            <a:r>
              <a:rPr lang="bg-BG" sz="3600" dirty="0"/>
              <a:t>, </a:t>
            </a:r>
            <a:r>
              <a:rPr lang="bg-BG" sz="3600" b="1" dirty="0">
                <a:solidFill>
                  <a:schemeClr val="bg1"/>
                </a:solidFill>
              </a:rPr>
              <a:t>целта</a:t>
            </a:r>
            <a:r>
              <a:rPr lang="bg-BG" sz="3600" dirty="0"/>
              <a:t>, </a:t>
            </a:r>
            <a:r>
              <a:rPr lang="bg-BG" sz="3600" b="1" dirty="0">
                <a:solidFill>
                  <a:schemeClr val="bg1"/>
                </a:solidFill>
              </a:rPr>
              <a:t>целевата група</a:t>
            </a:r>
            <a:r>
              <a:rPr lang="bg-BG" sz="3600" dirty="0">
                <a:solidFill>
                  <a:schemeClr val="bg1"/>
                </a:solidFill>
              </a:rPr>
              <a:t> </a:t>
            </a:r>
            <a:r>
              <a:rPr lang="bg-BG" sz="3600" dirty="0"/>
              <a:t>и  </a:t>
            </a:r>
            <a:r>
              <a:rPr lang="bg-BG" sz="3600" b="1" dirty="0">
                <a:solidFill>
                  <a:schemeClr val="bg1"/>
                </a:solidFill>
              </a:rPr>
              <a:t>функционалността</a:t>
            </a:r>
            <a:r>
              <a:rPr lang="bg-BG" sz="3600" dirty="0"/>
              <a:t> на </a:t>
            </a:r>
            <a:r>
              <a:rPr lang="bg-BG" sz="3600" b="1" dirty="0"/>
              <a:t>уеб сайта</a:t>
            </a:r>
          </a:p>
          <a:p>
            <a:pPr>
              <a:buClr>
                <a:schemeClr val="tx1"/>
              </a:buClr>
            </a:pPr>
            <a:endParaRPr lang="en-US" sz="3400" b="1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190406" y="100750"/>
            <a:ext cx="10270594" cy="882654"/>
          </a:xfrm>
        </p:spPr>
        <p:txBody>
          <a:bodyPr/>
          <a:lstStyle/>
          <a:p>
            <a:r>
              <a:rPr lang="bg-BG" dirty="0"/>
              <a:t>Планиране на уеб сайт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8B9392-016A-F207-D4CF-EE1124A2F6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000" y="3243234"/>
            <a:ext cx="5175000" cy="341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5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Етапи при планиране на уеб сайт (1)</a:t>
            </a:r>
            <a:endParaRPr lang="en-B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FEFCDD-E454-D1E7-D67F-EE67BB2A7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155598" cy="5528766"/>
          </a:xfrm>
        </p:spPr>
        <p:txBody>
          <a:bodyPr>
            <a:normAutofit lnSpcReduction="10000"/>
          </a:bodyPr>
          <a:lstStyle/>
          <a:p>
            <a:r>
              <a:rPr lang="bg-BG" sz="3600" b="1" dirty="0">
                <a:solidFill>
                  <a:schemeClr val="bg1"/>
                </a:solidFill>
              </a:rPr>
              <a:t>Определяне на темата</a:t>
            </a:r>
          </a:p>
          <a:p>
            <a:pPr lvl="1"/>
            <a:r>
              <a:rPr lang="bg-BG" sz="3400" b="1" dirty="0"/>
              <a:t>Каква</a:t>
            </a:r>
            <a:r>
              <a:rPr lang="bg-BG" sz="3400" dirty="0"/>
              <a:t> е </a:t>
            </a:r>
            <a:r>
              <a:rPr lang="bg-BG" sz="3400" b="1" dirty="0"/>
              <a:t>основната идея </a:t>
            </a:r>
            <a:r>
              <a:rPr lang="bg-BG" sz="3400" dirty="0"/>
              <a:t>и </a:t>
            </a:r>
            <a:r>
              <a:rPr lang="bg-BG" sz="3400" b="1" dirty="0"/>
              <a:t>насока</a:t>
            </a:r>
            <a:r>
              <a:rPr lang="bg-BG" sz="3400" dirty="0"/>
              <a:t> на </a:t>
            </a:r>
            <a:r>
              <a:rPr lang="bg-BG" sz="3400" b="1" dirty="0"/>
              <a:t>уеб сайта</a:t>
            </a:r>
            <a:r>
              <a:rPr lang="bg-BG" sz="3400" dirty="0"/>
              <a:t>?</a:t>
            </a:r>
          </a:p>
          <a:p>
            <a:pPr lvl="1"/>
            <a:r>
              <a:rPr lang="bg-BG" sz="3400" b="1" dirty="0"/>
              <a:t>Пример: </a:t>
            </a:r>
            <a:r>
              <a:rPr lang="bg-BG" sz="3400" dirty="0"/>
              <a:t>пекарна, училищен клуб, туристическа агенция и т.н.</a:t>
            </a:r>
            <a:endParaRPr lang="en-US" sz="3400" dirty="0"/>
          </a:p>
          <a:p>
            <a:r>
              <a:rPr lang="bg-BG" sz="3600" b="1" dirty="0">
                <a:solidFill>
                  <a:schemeClr val="bg1"/>
                </a:solidFill>
              </a:rPr>
              <a:t>Определяне на целта</a:t>
            </a:r>
          </a:p>
          <a:p>
            <a:pPr lvl="1"/>
            <a:r>
              <a:rPr lang="bg-BG" sz="3400" b="1" dirty="0"/>
              <a:t>Какво</a:t>
            </a:r>
            <a:r>
              <a:rPr lang="bg-BG" sz="3400" dirty="0"/>
              <a:t> искаме </a:t>
            </a:r>
            <a:r>
              <a:rPr lang="bg-BG" sz="3400" b="1" dirty="0"/>
              <a:t>да постигнем?</a:t>
            </a:r>
          </a:p>
          <a:p>
            <a:pPr lvl="1"/>
            <a:r>
              <a:rPr lang="bg-BG" sz="3400" b="1" dirty="0"/>
              <a:t>Пример</a:t>
            </a:r>
            <a:r>
              <a:rPr lang="en-US" sz="3400" b="1" dirty="0"/>
              <a:t>: </a:t>
            </a:r>
            <a:r>
              <a:rPr lang="bg-BG" sz="3400" dirty="0"/>
              <a:t>Да информираме, продаваме, представим дейност и т.н.</a:t>
            </a:r>
          </a:p>
          <a:p>
            <a:pPr lvl="1"/>
            <a:endParaRPr lang="bg-BG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2BD9FA-A350-D38B-6A20-7215CCCB96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869" y="4200433"/>
            <a:ext cx="2361292" cy="22875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D42730-3E7E-43E9-ABB8-E4A232EC0A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34" r="26291"/>
          <a:stretch/>
        </p:blipFill>
        <p:spPr>
          <a:xfrm>
            <a:off x="8868869" y="1253945"/>
            <a:ext cx="2258532" cy="2675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79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Етапи при планиране на уеб сайт (2)</a:t>
            </a:r>
            <a:endParaRPr lang="en-B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FEFCDD-E454-D1E7-D67F-EE67BB2A7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290598" cy="5528766"/>
          </a:xfrm>
        </p:spPr>
        <p:txBody>
          <a:bodyPr>
            <a:normAutofit lnSpcReduction="10000"/>
          </a:bodyPr>
          <a:lstStyle/>
          <a:p>
            <a:r>
              <a:rPr lang="bg-BG" sz="3700" b="1" dirty="0">
                <a:solidFill>
                  <a:schemeClr val="bg1"/>
                </a:solidFill>
              </a:rPr>
              <a:t>Определяне на целевата група</a:t>
            </a:r>
          </a:p>
          <a:p>
            <a:pPr lvl="1"/>
            <a:r>
              <a:rPr lang="bg-BG" sz="3200" b="1" dirty="0"/>
              <a:t>За кого </a:t>
            </a:r>
            <a:r>
              <a:rPr lang="bg-BG" sz="3200" dirty="0"/>
              <a:t>ще бъде направен </a:t>
            </a:r>
            <a:r>
              <a:rPr lang="bg-BG" sz="3200" b="1" dirty="0"/>
              <a:t>уеб сайтът?</a:t>
            </a:r>
          </a:p>
          <a:p>
            <a:pPr lvl="1"/>
            <a:r>
              <a:rPr lang="bg-BG" sz="3200" b="1" dirty="0"/>
              <a:t>Пример: </a:t>
            </a:r>
            <a:r>
              <a:rPr lang="bg-BG" sz="3200" dirty="0"/>
              <a:t>За ученици, туристи и т.н.</a:t>
            </a:r>
            <a:endParaRPr lang="en-US" sz="3200" b="1" dirty="0">
              <a:solidFill>
                <a:schemeClr val="bg1"/>
              </a:solidFill>
            </a:endParaRPr>
          </a:p>
          <a:p>
            <a:r>
              <a:rPr lang="bg-BG" sz="3700" b="1" dirty="0">
                <a:solidFill>
                  <a:schemeClr val="bg1"/>
                </a:solidFill>
              </a:rPr>
              <a:t>Проучване на конкуренцията</a:t>
            </a:r>
          </a:p>
          <a:p>
            <a:pPr lvl="1"/>
            <a:r>
              <a:rPr lang="bg-BG" sz="3200" b="1" dirty="0"/>
              <a:t>Какви подобни уеб сайтове </a:t>
            </a:r>
            <a:r>
              <a:rPr lang="bg-BG" sz="3200" dirty="0"/>
              <a:t>вече</a:t>
            </a:r>
            <a:r>
              <a:rPr lang="bg-BG" sz="3200" b="1" dirty="0"/>
              <a:t> съществуват?</a:t>
            </a:r>
          </a:p>
          <a:p>
            <a:pPr lvl="1"/>
            <a:r>
              <a:rPr lang="bg-BG" sz="3200" b="1" dirty="0"/>
              <a:t>Пример</a:t>
            </a:r>
            <a:r>
              <a:rPr lang="en-US" sz="3200" b="1" dirty="0"/>
              <a:t>:</a:t>
            </a:r>
            <a:r>
              <a:rPr lang="bg-BG" sz="3200" b="1" dirty="0"/>
              <a:t> </a:t>
            </a:r>
            <a:r>
              <a:rPr lang="bg-BG" sz="3200" dirty="0"/>
              <a:t>Анализираме какво липсва при конкурентите, какво може да направим по-различно и по-удобно и т.н.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F1F91E-9BC2-A4A3-F336-D09415ADDE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6" t="12918" r="14132" b="15290"/>
          <a:stretch/>
        </p:blipFill>
        <p:spPr>
          <a:xfrm>
            <a:off x="8379712" y="4083477"/>
            <a:ext cx="3569801" cy="17849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0961E47-098A-B2F9-1D57-E6413C23CF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4" t="7973" r="6346"/>
          <a:stretch/>
        </p:blipFill>
        <p:spPr>
          <a:xfrm>
            <a:off x="8129439" y="1364356"/>
            <a:ext cx="3273441" cy="234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07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Етапи при планиране на уеб сайт (3)</a:t>
            </a:r>
            <a:endParaRPr lang="en-B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FEFCDD-E454-D1E7-D67F-EE67BB2A7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7705598" cy="5528766"/>
          </a:xfrm>
        </p:spPr>
        <p:txBody>
          <a:bodyPr>
            <a:normAutofit fontScale="85000" lnSpcReduction="20000"/>
          </a:bodyPr>
          <a:lstStyle/>
          <a:p>
            <a:r>
              <a:rPr lang="bg-BG" sz="3800" b="1" dirty="0">
                <a:solidFill>
                  <a:schemeClr val="bg1"/>
                </a:solidFill>
              </a:rPr>
              <a:t>Планиране на съдържанието</a:t>
            </a:r>
          </a:p>
          <a:p>
            <a:pPr lvl="1"/>
            <a:r>
              <a:rPr lang="bg-BG" sz="3500" b="1" dirty="0"/>
              <a:t>Каква информация </a:t>
            </a:r>
            <a:r>
              <a:rPr lang="bg-BG" sz="3500" dirty="0"/>
              <a:t>ще включим и </a:t>
            </a:r>
            <a:r>
              <a:rPr lang="bg-BG" sz="3500" b="1" dirty="0"/>
              <a:t>как</a:t>
            </a:r>
            <a:r>
              <a:rPr lang="bg-BG" sz="3500" dirty="0"/>
              <a:t> ще бъде </a:t>
            </a:r>
            <a:r>
              <a:rPr lang="bg-BG" sz="3500" b="1" dirty="0"/>
              <a:t>подредена?</a:t>
            </a:r>
          </a:p>
          <a:p>
            <a:pPr lvl="1"/>
            <a:r>
              <a:rPr lang="bg-BG" sz="3500" b="1" dirty="0"/>
              <a:t>Пример: </a:t>
            </a:r>
            <a:r>
              <a:rPr lang="bg-BG" sz="3500" dirty="0"/>
              <a:t>В "Контакти" ще включим адрес, карта, форма за запитвания и т.н.</a:t>
            </a:r>
            <a:endParaRPr lang="en-US" sz="3500" b="1" dirty="0">
              <a:solidFill>
                <a:schemeClr val="bg1"/>
              </a:solidFill>
            </a:endParaRPr>
          </a:p>
          <a:p>
            <a:r>
              <a:rPr lang="bg-BG" sz="3800" b="1" dirty="0">
                <a:solidFill>
                  <a:schemeClr val="bg1"/>
                </a:solidFill>
              </a:rPr>
              <a:t>Определяне на основните изисквания</a:t>
            </a:r>
          </a:p>
          <a:p>
            <a:pPr lvl="1"/>
            <a:r>
              <a:rPr lang="bg-BG" sz="3500" b="1" dirty="0"/>
              <a:t>Какви действия </a:t>
            </a:r>
            <a:r>
              <a:rPr lang="bg-BG" sz="3500" dirty="0"/>
              <a:t>ще може да </a:t>
            </a:r>
            <a:r>
              <a:rPr lang="bg-BG" sz="3500" b="1" dirty="0"/>
              <a:t>извършва потребителят</a:t>
            </a:r>
            <a:r>
              <a:rPr lang="bg-BG" sz="3500" dirty="0"/>
              <a:t>?</a:t>
            </a:r>
          </a:p>
          <a:p>
            <a:pPr lvl="1"/>
            <a:r>
              <a:rPr lang="bg-BG" sz="3500" b="1" dirty="0"/>
              <a:t>Пример</a:t>
            </a:r>
            <a:r>
              <a:rPr lang="en-US" sz="3500" b="1" dirty="0"/>
              <a:t>:</a:t>
            </a:r>
            <a:r>
              <a:rPr lang="bg-BG" sz="3500" b="1" dirty="0"/>
              <a:t> </a:t>
            </a:r>
            <a:r>
              <a:rPr lang="bg-BG" sz="3500" dirty="0"/>
              <a:t>Потребителят ще може да оставя коментари, да се абонира на новини, да прави поръчки онлайн и т.н.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17D48A-F330-0F9B-DB29-5DC4E236F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071" y="3834000"/>
            <a:ext cx="2726875" cy="22794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7FC3E7-A21A-535D-EA6E-ACB6C08E0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558" y="1439777"/>
            <a:ext cx="3645000" cy="205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5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Етапи при планиране на уеб сайт (4)</a:t>
            </a:r>
            <a:endParaRPr lang="en-B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FEFCDD-E454-D1E7-D67F-EE67BB2A7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8290598" cy="5528766"/>
          </a:xfrm>
        </p:spPr>
        <p:txBody>
          <a:bodyPr>
            <a:normAutofit fontScale="85000" lnSpcReduction="20000"/>
          </a:bodyPr>
          <a:lstStyle/>
          <a:p>
            <a:r>
              <a:rPr lang="bg-BG" sz="3800" b="1" dirty="0">
                <a:solidFill>
                  <a:schemeClr val="bg1"/>
                </a:solidFill>
              </a:rPr>
              <a:t>Създаване на задание за уеб сайта</a:t>
            </a:r>
          </a:p>
          <a:p>
            <a:pPr lvl="1"/>
            <a:r>
              <a:rPr lang="bg-BG" sz="3500" b="1" dirty="0"/>
              <a:t>Как</a:t>
            </a:r>
            <a:r>
              <a:rPr lang="bg-BG" sz="3500" dirty="0"/>
              <a:t> съберем на </a:t>
            </a:r>
            <a:r>
              <a:rPr lang="bg-BG" sz="3500" b="1" dirty="0"/>
              <a:t>едно място </a:t>
            </a:r>
            <a:r>
              <a:rPr lang="bg-BG" sz="3500" dirty="0"/>
              <a:t>всички </a:t>
            </a:r>
            <a:r>
              <a:rPr lang="bg-BG" sz="3500" b="1" dirty="0"/>
              <a:t>изисквания</a:t>
            </a:r>
            <a:r>
              <a:rPr lang="bg-BG" sz="3500" dirty="0"/>
              <a:t> и </a:t>
            </a:r>
            <a:r>
              <a:rPr lang="bg-BG" sz="3500" b="1" dirty="0"/>
              <a:t>цели</a:t>
            </a:r>
            <a:r>
              <a:rPr lang="bg-BG" sz="3500" dirty="0"/>
              <a:t>?</a:t>
            </a:r>
          </a:p>
          <a:p>
            <a:pPr lvl="1"/>
            <a:r>
              <a:rPr lang="bg-BG" sz="3500" b="1" dirty="0"/>
              <a:t>Пример:</a:t>
            </a:r>
            <a:r>
              <a:rPr lang="en-US" sz="3500" b="1" dirty="0"/>
              <a:t> </a:t>
            </a:r>
            <a:r>
              <a:rPr lang="bg-BG" sz="3500" dirty="0"/>
              <a:t>Описват се целите, аудиторията, съдържанието, изискванията и административните бележки по проекта</a:t>
            </a:r>
            <a:endParaRPr lang="en-US" sz="3500" b="1" dirty="0">
              <a:solidFill>
                <a:schemeClr val="bg1"/>
              </a:solidFill>
            </a:endParaRPr>
          </a:p>
          <a:p>
            <a:r>
              <a:rPr lang="bg-BG" sz="3800" b="1" dirty="0">
                <a:solidFill>
                  <a:schemeClr val="bg1"/>
                </a:solidFill>
              </a:rPr>
              <a:t>Избор и проверка на име </a:t>
            </a:r>
            <a:r>
              <a:rPr lang="bg-BG" sz="3800" dirty="0"/>
              <a:t>(домейн)</a:t>
            </a:r>
          </a:p>
          <a:p>
            <a:pPr lvl="1"/>
            <a:r>
              <a:rPr lang="bg-BG" sz="3500" b="1" dirty="0"/>
              <a:t>Какво</a:t>
            </a:r>
            <a:r>
              <a:rPr lang="bg-BG" sz="3500" dirty="0"/>
              <a:t> ще бъде </a:t>
            </a:r>
            <a:r>
              <a:rPr lang="bg-BG" sz="3500" b="1" dirty="0"/>
              <a:t>името</a:t>
            </a:r>
            <a:r>
              <a:rPr lang="bg-BG" sz="3500" dirty="0"/>
              <a:t> на </a:t>
            </a:r>
            <a:r>
              <a:rPr lang="bg-BG" sz="3500" b="1" dirty="0"/>
              <a:t>уеб сайта </a:t>
            </a:r>
            <a:r>
              <a:rPr lang="bg-BG" sz="3500" dirty="0"/>
              <a:t>и </a:t>
            </a:r>
            <a:r>
              <a:rPr lang="bg-BG" sz="3500" b="1" dirty="0"/>
              <a:t>свободно</a:t>
            </a:r>
            <a:r>
              <a:rPr lang="bg-BG" sz="3500" dirty="0"/>
              <a:t> ли е то?</a:t>
            </a:r>
          </a:p>
          <a:p>
            <a:pPr lvl="1"/>
            <a:r>
              <a:rPr lang="bg-BG" sz="3500" b="1" dirty="0"/>
              <a:t>Пример</a:t>
            </a:r>
            <a:r>
              <a:rPr lang="en-US" sz="3500" b="1" dirty="0"/>
              <a:t>:</a:t>
            </a:r>
            <a:r>
              <a:rPr lang="bg-BG" sz="3500" b="1" dirty="0"/>
              <a:t> </a:t>
            </a:r>
            <a:r>
              <a:rPr lang="bg-BG" sz="3500" dirty="0"/>
              <a:t>Проверяваме избраното име преди да го регистрираме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30FD39-C5DE-67A1-E85B-B74E180DC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111" y="4239000"/>
            <a:ext cx="3150988" cy="18019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CF642B-221A-52F6-62F4-1B97E6626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603" y="1354930"/>
            <a:ext cx="1930004" cy="225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34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ABC86-82E0-F099-701A-D4347B605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067CD-8E6B-4360-9AA8-C5DF2A48A6D1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6A643-676D-3506-B008-B24B36AA3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Изисквания при планиране на уеб сайт</a:t>
            </a:r>
            <a:endParaRPr lang="en-B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FEFCDD-E454-D1E7-D67F-EE67BB2A7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2" y="1196125"/>
            <a:ext cx="11710598" cy="5528766"/>
          </a:xfrm>
        </p:spPr>
        <p:txBody>
          <a:bodyPr>
            <a:normAutofit/>
          </a:bodyPr>
          <a:lstStyle/>
          <a:p>
            <a:r>
              <a:rPr lang="bg-BG" sz="3400" dirty="0"/>
              <a:t>За да е </a:t>
            </a:r>
            <a:r>
              <a:rPr lang="bg-BG" sz="3400" b="1" dirty="0">
                <a:solidFill>
                  <a:schemeClr val="bg1"/>
                </a:solidFill>
              </a:rPr>
              <a:t>успешен </a:t>
            </a:r>
            <a:r>
              <a:rPr lang="bg-BG" sz="3400" b="1" dirty="0"/>
              <a:t>уеб сайтът</a:t>
            </a:r>
            <a:r>
              <a:rPr lang="bg-BG" sz="3400" dirty="0"/>
              <a:t>, той </a:t>
            </a:r>
            <a:r>
              <a:rPr lang="bg-BG" sz="3400" b="1" dirty="0"/>
              <a:t>трябва да бъде</a:t>
            </a:r>
            <a:r>
              <a:rPr lang="bg-BG" sz="3400" dirty="0"/>
              <a:t>:</a:t>
            </a:r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Ясен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bg1"/>
                </a:solidFill>
              </a:rPr>
              <a:t>четлив</a:t>
            </a:r>
            <a:r>
              <a:rPr lang="bg-BG" sz="3200" dirty="0"/>
              <a:t> за </a:t>
            </a:r>
            <a:r>
              <a:rPr lang="bg-BG" sz="3200" b="1" dirty="0"/>
              <a:t>използване</a:t>
            </a:r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Адаптивен</a:t>
            </a:r>
            <a:r>
              <a:rPr lang="bg-BG" sz="3200" dirty="0"/>
              <a:t> (</a:t>
            </a:r>
            <a:r>
              <a:rPr lang="en-US" sz="3200" b="1" dirty="0"/>
              <a:t>responsive</a:t>
            </a:r>
            <a:r>
              <a:rPr lang="en-US" sz="3200" dirty="0"/>
              <a:t>)</a:t>
            </a:r>
            <a:r>
              <a:rPr lang="bg-BG" sz="3200" dirty="0"/>
              <a:t> </a:t>
            </a:r>
            <a:r>
              <a:rPr lang="en-US" sz="3200" dirty="0"/>
              <a:t>–</a:t>
            </a:r>
            <a:r>
              <a:rPr lang="bg-BG" sz="3200" dirty="0"/>
              <a:t> да се вижда добре на </a:t>
            </a:r>
            <a:r>
              <a:rPr lang="bg-BG" sz="3200" b="1" dirty="0"/>
              <a:t>различни устройства</a:t>
            </a:r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Бърз</a:t>
            </a:r>
            <a:r>
              <a:rPr lang="bg-BG" sz="3200" dirty="0"/>
              <a:t> и </a:t>
            </a:r>
            <a:r>
              <a:rPr lang="bg-BG" sz="3200" b="1" dirty="0">
                <a:solidFill>
                  <a:schemeClr val="bg1"/>
                </a:solidFill>
              </a:rPr>
              <a:t>сигурен</a:t>
            </a:r>
          </a:p>
          <a:p>
            <a:pPr lvl="1"/>
            <a:r>
              <a:rPr lang="bg-BG" sz="3200" dirty="0"/>
              <a:t>С </a:t>
            </a:r>
            <a:r>
              <a:rPr lang="bg-BG" sz="3200" b="1" dirty="0">
                <a:solidFill>
                  <a:schemeClr val="bg1"/>
                </a:solidFill>
              </a:rPr>
              <a:t>интуитивна навигация</a:t>
            </a:r>
          </a:p>
          <a:p>
            <a:pPr lvl="1"/>
            <a:r>
              <a:rPr lang="bg-BG" sz="3200" dirty="0"/>
              <a:t>С </a:t>
            </a:r>
            <a:r>
              <a:rPr lang="bg-BG" sz="3200" b="1" dirty="0">
                <a:solidFill>
                  <a:schemeClr val="bg1"/>
                </a:solidFill>
              </a:rPr>
              <a:t>добро съдържание </a:t>
            </a:r>
            <a:r>
              <a:rPr lang="bg-BG" sz="3200" dirty="0"/>
              <a:t>и </a:t>
            </a:r>
            <a:r>
              <a:rPr lang="bg-BG" sz="3200" b="1" dirty="0">
                <a:solidFill>
                  <a:schemeClr val="bg1"/>
                </a:solidFill>
              </a:rPr>
              <a:t>дизайн</a:t>
            </a:r>
          </a:p>
          <a:p>
            <a:pPr lvl="1"/>
            <a:r>
              <a:rPr lang="bg-BG" sz="3200" b="1" dirty="0">
                <a:solidFill>
                  <a:schemeClr val="bg1"/>
                </a:solidFill>
              </a:rPr>
              <a:t>Оптимизиран</a:t>
            </a:r>
            <a:r>
              <a:rPr lang="bg-BG" sz="3200" dirty="0"/>
              <a:t> за </a:t>
            </a:r>
            <a:r>
              <a:rPr lang="bg-BG" sz="3200" b="1" dirty="0"/>
              <a:t>търсачки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B0CDB9-6545-E89F-B6F5-A22727A2F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000" y="3379104"/>
            <a:ext cx="4800609" cy="312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67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Uni">
  <a:themeElements>
    <a:clrScheme name="Custom 2">
      <a:dk1>
        <a:srgbClr val="234465"/>
      </a:dk1>
      <a:lt1>
        <a:srgbClr val="BF7800"/>
      </a:lt1>
      <a:dk2>
        <a:srgbClr val="234465"/>
      </a:dk2>
      <a:lt2>
        <a:srgbClr val="FFFFFF"/>
      </a:lt2>
      <a:accent1>
        <a:srgbClr val="FFA000"/>
      </a:accent1>
      <a:accent2>
        <a:srgbClr val="00B050"/>
      </a:accent2>
      <a:accent3>
        <a:srgbClr val="44A9F8"/>
      </a:accent3>
      <a:accent4>
        <a:srgbClr val="7030A0"/>
      </a:accent4>
      <a:accent5>
        <a:srgbClr val="67748E"/>
      </a:accent5>
      <a:accent6>
        <a:srgbClr val="F4F5F7"/>
      </a:accent6>
      <a:hlink>
        <a:srgbClr val="BF7800"/>
      </a:hlink>
      <a:folHlink>
        <a:srgbClr val="EF9511"/>
      </a:folHlink>
    </a:clrScheme>
    <a:fontScheme name="SoftUn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dk2">
            <a:alpha val="80000"/>
          </a:schemeClr>
        </a:solidFill>
        <a:ln w="19050">
          <a:solidFill>
            <a:schemeClr val="tx1">
              <a:lumMod val="75000"/>
              <a:alpha val="80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001">
          <a:schemeClr val="dk2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6">
            <a:lumMod val="75000"/>
            <a:alpha val="15000"/>
          </a:schemeClr>
        </a:solidFill>
        <a:ln w="12700">
          <a:solidFill>
            <a:schemeClr val="tx1">
              <a:lumMod val="75000"/>
            </a:schemeClr>
          </a:solidFill>
        </a:ln>
      </a:spPr>
      <a:bodyPr vert="horz" wrap="square" lIns="144000" tIns="108000" rIns="144000" bIns="108000" rtlCol="0">
        <a:spAutoFit/>
      </a:bodyPr>
      <a:lstStyle>
        <a:defPPr algn="l" eaLnBrk="0" hangingPunct="0">
          <a:lnSpc>
            <a:spcPct val="110000"/>
          </a:lnSpc>
          <a:buClr>
            <a:schemeClr val="accent5">
              <a:lumMod val="40000"/>
              <a:lumOff val="60000"/>
            </a:schemeClr>
          </a:buClr>
          <a:buSzPct val="70000"/>
          <a:defRPr sz="2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ftUni" id="{D61FAD9B-6E74-4E03-BFE4-B363D484F1DA}" vid="{7089C1A3-635B-4B03-A017-DAF10A3A39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19461</TotalTime>
  <Words>1520</Words>
  <Application>Microsoft Office PowerPoint</Application>
  <PresentationFormat>Widescreen</PresentationFormat>
  <Paragraphs>209</Paragraphs>
  <Slides>29</Slides>
  <Notes>20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Consolas</vt:lpstr>
      <vt:lpstr>Wingdings</vt:lpstr>
      <vt:lpstr>SoftUni</vt:lpstr>
      <vt:lpstr>Планиране на уеб сайт</vt:lpstr>
      <vt:lpstr>Съдържание</vt:lpstr>
      <vt:lpstr>Планиране на уеб сайт</vt:lpstr>
      <vt:lpstr>Планиране на уеб сайт</vt:lpstr>
      <vt:lpstr>Етапи при планиране на уеб сайт (1)</vt:lpstr>
      <vt:lpstr>Етапи при планиране на уеб сайт (2)</vt:lpstr>
      <vt:lpstr>Етапи при планиране на уеб сайт (3)</vt:lpstr>
      <vt:lpstr>Етапи при планиране на уеб сайт (4)</vt:lpstr>
      <vt:lpstr>Изисквания при планиране на уеб сайт</vt:lpstr>
      <vt:lpstr>Задание за уеб сайт</vt:lpstr>
      <vt:lpstr>Задание за уеб сайт</vt:lpstr>
      <vt:lpstr>Характеристики на задание за уеб сайт</vt:lpstr>
      <vt:lpstr>Съдържание на задание за уеб сайт</vt:lpstr>
      <vt:lpstr>Избиране на име и регистрация на уеб сайт</vt:lpstr>
      <vt:lpstr>Избиране на домейн име</vt:lpstr>
      <vt:lpstr>Проверка за свободно име</vt:lpstr>
      <vt:lpstr>Регистрация на уеб сайт</vt:lpstr>
      <vt:lpstr>Пример</vt:lpstr>
      <vt:lpstr>Планиране на уеб сайт за сладкарница</vt:lpstr>
      <vt:lpstr>Определяне на тема</vt:lpstr>
      <vt:lpstr>Определяне на цел</vt:lpstr>
      <vt:lpstr>Определяне на целева група</vt:lpstr>
      <vt:lpstr>Определяне на изисквания</vt:lpstr>
      <vt:lpstr>Определяне на съдържание</vt:lpstr>
      <vt:lpstr>Избиране и проверка на име</vt:lpstr>
      <vt:lpstr>Транслитерация</vt:lpstr>
      <vt:lpstr>Обобщение</vt:lpstr>
      <vt:lpstr>Въпроси?</vt:lpstr>
      <vt:lpstr>Лиценз</vt:lpstr>
    </vt:vector>
  </TitlesOfParts>
  <Manager/>
  <Company>BG-IT-Edu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Планиране на уеб сайт</dc:title>
  <dc:subject>Модул 3: Информационни технологии</dc:subject>
  <dc:creator>BG-IT-Edu</dc:creator>
  <cp:keywords>programming; training; course</cp:keywords>
  <dc:description>Open Programming and IT Courseware for IT Teachers (BG-IT-Edu): https://github.com/BG-IT-Edu
With the kind support of SoftUni: https://softuni.bg</dc:description>
  <cp:lastModifiedBy>Zaraliev</cp:lastModifiedBy>
  <cp:revision>290</cp:revision>
  <dcterms:created xsi:type="dcterms:W3CDTF">2018-05-23T13:08:44Z</dcterms:created>
  <dcterms:modified xsi:type="dcterms:W3CDTF">2025-11-07T12:27:04Z</dcterms:modified>
  <cp:category/>
</cp:coreProperties>
</file>

<file path=docProps/thumbnail.jpeg>
</file>